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5" r:id="rId5"/>
    <p:sldId id="263" r:id="rId6"/>
    <p:sldId id="268" r:id="rId7"/>
    <p:sldId id="267" r:id="rId8"/>
    <p:sldId id="264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22FA1-2B84-4BF7-9F45-9DD22E825610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56672-5435-48C1-A773-B3FE7696F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9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harteloire.com/sites/default/files/upload/video_esabac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E91E8-4344-49AA-8117-6E2B5021FE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langues au lycée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51E5EE-6938-4593-8F64-DF436410E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829" y="3781726"/>
            <a:ext cx="9944136" cy="977621"/>
          </a:xfrm>
        </p:spPr>
        <p:txBody>
          <a:bodyPr/>
          <a:lstStyle/>
          <a:p>
            <a:r>
              <a:rPr lang="fr-FR" dirty="0"/>
              <a:t>Bienvenue! – </a:t>
            </a:r>
            <a:r>
              <a:rPr lang="fr-FR" dirty="0" err="1"/>
              <a:t>Willkommen</a:t>
            </a:r>
            <a:r>
              <a:rPr lang="fr-FR" dirty="0"/>
              <a:t>! – </a:t>
            </a:r>
            <a:r>
              <a:rPr lang="fr-FR" dirty="0" err="1"/>
              <a:t>Bienvenido</a:t>
            </a:r>
            <a:r>
              <a:rPr lang="fr-FR" dirty="0"/>
              <a:t>! - Benvenuto! – </a:t>
            </a:r>
            <a:r>
              <a:rPr lang="fr-FR" dirty="0" err="1"/>
              <a:t>Welcome</a:t>
            </a:r>
            <a:r>
              <a:rPr lang="fr-FR" dirty="0"/>
              <a:t>! - </a:t>
            </a:r>
            <a:r>
              <a:rPr lang="fr-FR" dirty="0" err="1"/>
              <a:t>huānyíng</a:t>
            </a:r>
            <a:r>
              <a:rPr lang="fr-FR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5266A4-F89F-4182-9150-B1ECD0476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59" y="4305937"/>
            <a:ext cx="1372757" cy="772175"/>
          </a:xfrm>
          <a:prstGeom prst="rect">
            <a:avLst/>
          </a:prstGeom>
        </p:spPr>
      </p:pic>
      <p:pic>
        <p:nvPicPr>
          <p:cNvPr id="10" name="Image 9" descr="Une image contenant drapeau&#10;&#10;Description générée automatiquement">
            <a:extLst>
              <a:ext uri="{FF2B5EF4-FFF2-40B4-BE49-F238E27FC236}">
                <a16:creationId xmlns:a16="http://schemas.microsoft.com/office/drawing/2014/main" id="{650AC22C-DBA1-43ED-914C-155B4A1B5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310" y="4221867"/>
            <a:ext cx="1452880" cy="817245"/>
          </a:xfrm>
          <a:prstGeom prst="rect">
            <a:avLst/>
          </a:prstGeom>
        </p:spPr>
      </p:pic>
      <p:pic>
        <p:nvPicPr>
          <p:cNvPr id="2050" name="Picture 2" descr="DRAPEAU ESPAGNE - Couleurs du drapeau espagnol">
            <a:extLst>
              <a:ext uri="{FF2B5EF4-FFF2-40B4-BE49-F238E27FC236}">
                <a16:creationId xmlns:a16="http://schemas.microsoft.com/office/drawing/2014/main" id="{A8A9F6C8-DC50-4578-9E51-78F0665B0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11" y="4243688"/>
            <a:ext cx="1452880" cy="8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APEAU ITALIE - Couleurs du drapeau italien">
            <a:extLst>
              <a:ext uri="{FF2B5EF4-FFF2-40B4-BE49-F238E27FC236}">
                <a16:creationId xmlns:a16="http://schemas.microsoft.com/office/drawing/2014/main" id="{EC84624D-95BF-4C5B-9881-77D90542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96" y="4213277"/>
            <a:ext cx="1452880" cy="8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EA437D6-4055-4B6C-B4EC-A539ADB22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4781" y="4224188"/>
            <a:ext cx="1250335" cy="814924"/>
          </a:xfrm>
          <a:prstGeom prst="rect">
            <a:avLst/>
          </a:prstGeom>
        </p:spPr>
      </p:pic>
      <p:pic>
        <p:nvPicPr>
          <p:cNvPr id="14" name="Image 13" descr="Une image contenant habits, personne, caleçon&#10;&#10;Description générée automatiquement">
            <a:extLst>
              <a:ext uri="{FF2B5EF4-FFF2-40B4-BE49-F238E27FC236}">
                <a16:creationId xmlns:a16="http://schemas.microsoft.com/office/drawing/2014/main" id="{1EF87A0C-AF87-4530-8172-6D2C27F70B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5124" y="4200010"/>
            <a:ext cx="1376275" cy="8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8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0648F-B1F6-41B7-977C-71B5B16A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400483"/>
            <a:ext cx="9291215" cy="1049235"/>
          </a:xfrm>
        </p:spPr>
        <p:txBody>
          <a:bodyPr/>
          <a:lstStyle/>
          <a:p>
            <a:r>
              <a:rPr lang="fr-FR" dirty="0"/>
              <a:t>Les langues en chantant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3ECA04-0600-4C04-B586-754210AC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1" y="1449718"/>
            <a:ext cx="9291215" cy="956068"/>
          </a:xfrm>
        </p:spPr>
        <p:txBody>
          <a:bodyPr/>
          <a:lstStyle/>
          <a:p>
            <a:r>
              <a:rPr lang="fr-FR" dirty="0"/>
              <a:t>L’action « chanson du mois » permet aux élèves de s’exprimer en langue étrangère en chantant pour le plus grand plaisir des auditeurs.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AFE458-E1EF-44B7-A414-BD9232C88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75" y="2593246"/>
            <a:ext cx="3048000" cy="20330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77858AD-367E-4F9F-BD64-6D7026EBF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8" y="2593246"/>
            <a:ext cx="3048000" cy="20330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64DCF4-7021-4CCD-9829-94FF93A2F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921" y="2593246"/>
            <a:ext cx="3048000" cy="20330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0573A25-4625-401D-A746-788A5ADD0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75" y="4753282"/>
            <a:ext cx="3048000" cy="20330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85D04FA-856C-43E3-9BB2-F6D83C5DF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8" y="4753282"/>
            <a:ext cx="3048000" cy="203301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8CEF75-26E4-42D6-B6EE-D6975B407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5921" y="4753282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4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6C848-9248-4849-8928-32A53D91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8"/>
            <a:ext cx="9291215" cy="1049235"/>
          </a:xfrm>
        </p:spPr>
        <p:txBody>
          <a:bodyPr/>
          <a:lstStyle/>
          <a:p>
            <a:r>
              <a:rPr lang="fr-FR" dirty="0"/>
              <a:t>Une offre diversifiée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0269DA-984F-4ECF-B201-1017375ED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7616221" cy="3450613"/>
          </a:xfrm>
        </p:spPr>
        <p:txBody>
          <a:bodyPr/>
          <a:lstStyle/>
          <a:p>
            <a:r>
              <a:rPr lang="fr-FR" dirty="0"/>
              <a:t>Spécialité anglais au cycle terminal</a:t>
            </a:r>
          </a:p>
          <a:p>
            <a:r>
              <a:rPr lang="fr-FR" dirty="0"/>
              <a:t>Section euro anglais</a:t>
            </a:r>
          </a:p>
          <a:p>
            <a:r>
              <a:rPr lang="fr-FR" dirty="0"/>
              <a:t>Double diplôme </a:t>
            </a:r>
            <a:r>
              <a:rPr lang="fr-FR" dirty="0" err="1"/>
              <a:t>Esabac</a:t>
            </a:r>
            <a:r>
              <a:rPr lang="fr-FR" dirty="0"/>
              <a:t> en italien</a:t>
            </a:r>
          </a:p>
          <a:p>
            <a:r>
              <a:rPr lang="fr-FR" dirty="0"/>
              <a:t>Option LV3 à partir de la 2</a:t>
            </a:r>
            <a:r>
              <a:rPr lang="fr-FR" baseline="30000" dirty="0"/>
              <a:t>nd</a:t>
            </a:r>
            <a:r>
              <a:rPr lang="fr-FR" dirty="0"/>
              <a:t> : chinois et italien</a:t>
            </a:r>
          </a:p>
          <a:p>
            <a:r>
              <a:rPr lang="fr-FR" dirty="0"/>
              <a:t>Allemand LVA et LVB</a:t>
            </a:r>
          </a:p>
          <a:p>
            <a:r>
              <a:rPr lang="fr-FR" dirty="0"/>
              <a:t>Espagnol LVB</a:t>
            </a:r>
          </a:p>
          <a:p>
            <a:r>
              <a:rPr lang="fr-FR" dirty="0"/>
              <a:t>Chinois LVB</a:t>
            </a:r>
          </a:p>
        </p:txBody>
      </p:sp>
      <p:pic>
        <p:nvPicPr>
          <p:cNvPr id="8" name="Image 7" descr="Une image contenant intérieur, très coloré, objet d’extérieur&#10;&#10;Description générée automatiquement">
            <a:extLst>
              <a:ext uri="{FF2B5EF4-FFF2-40B4-BE49-F238E27FC236}">
                <a16:creationId xmlns:a16="http://schemas.microsoft.com/office/drawing/2014/main" id="{9B6B8AEF-10FF-469A-A3A0-95F89A84B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1920">
            <a:off x="7516812" y="2939835"/>
            <a:ext cx="43719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F44EC-2EC9-47E2-ACCD-C35D7CAE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181" y="624297"/>
            <a:ext cx="9291215" cy="1049235"/>
          </a:xfrm>
        </p:spPr>
        <p:txBody>
          <a:bodyPr/>
          <a:lstStyle/>
          <a:p>
            <a:r>
              <a:rPr lang="fr-FR" dirty="0"/>
              <a:t>Apprentissage actif par compétences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38E94E4-EB08-4B5E-ABA8-9CACC73F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181" y="1987797"/>
            <a:ext cx="9291638" cy="179106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0CD41E-B727-4EB9-AE3A-9EB5CE4EB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181" y="4533582"/>
            <a:ext cx="8058150" cy="19145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51CD5DE-089E-42FD-BF45-6E82EBF8C192}"/>
              </a:ext>
            </a:extLst>
          </p:cNvPr>
          <p:cNvSpPr txBox="1"/>
          <p:nvPr/>
        </p:nvSpPr>
        <p:spPr>
          <a:xfrm>
            <a:off x="1365806" y="4093127"/>
            <a:ext cx="795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compétences travaillées et évaluées en langues sont 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8772E4-321A-4179-BA99-A6571964777C}"/>
              </a:ext>
            </a:extLst>
          </p:cNvPr>
          <p:cNvSpPr txBox="1"/>
          <p:nvPr/>
        </p:nvSpPr>
        <p:spPr>
          <a:xfrm>
            <a:off x="1365806" y="1618465"/>
            <a:ext cx="950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niveaux exigés en lycée s’échelonnent de A2/B1 à l’</a:t>
            </a:r>
            <a:r>
              <a:rPr lang="fr-FR" dirty="0" err="1"/>
              <a:t>éntrée</a:t>
            </a:r>
            <a:r>
              <a:rPr lang="fr-FR" dirty="0"/>
              <a:t> à B1/B2 en </a:t>
            </a:r>
            <a:r>
              <a:rPr lang="fr-FR" dirty="0" err="1"/>
              <a:t>treminale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2A5A9B-B6FB-418D-805D-04CD4AFA6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111" y="4462459"/>
            <a:ext cx="2185987" cy="18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8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4EC64-B6B3-47E4-ADA6-FF6F08E1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631217"/>
            <a:ext cx="9291215" cy="1049235"/>
          </a:xfrm>
        </p:spPr>
        <p:txBody>
          <a:bodyPr/>
          <a:lstStyle/>
          <a:p>
            <a:r>
              <a:rPr lang="fr-FR" dirty="0"/>
              <a:t>allemand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E7CF84-D3D5-4908-B0AD-5EF1AEA9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1449551"/>
            <a:ext cx="9291215" cy="2470543"/>
          </a:xfrm>
        </p:spPr>
        <p:txBody>
          <a:bodyPr>
            <a:normAutofit/>
          </a:bodyPr>
          <a:lstStyle/>
          <a:p>
            <a:r>
              <a:rPr lang="fr-FR" sz="1800" dirty="0"/>
              <a:t>Apprentissage autour de thèmes permettant de découvrir la culture allemande, mise en avant de l’allemand en tant que langue de communication</a:t>
            </a:r>
          </a:p>
          <a:p>
            <a:r>
              <a:rPr lang="fr-FR" sz="1800" dirty="0"/>
              <a:t>Enseignement de l’allemand en LVA (élèves issus de la section bi-langue en collège) et LVB </a:t>
            </a:r>
          </a:p>
          <a:p>
            <a:r>
              <a:rPr lang="fr-FR" sz="1800" dirty="0"/>
              <a:t>Échange avec le Ernst-Barlach-Gymnasium de Kiel</a:t>
            </a:r>
          </a:p>
        </p:txBody>
      </p:sp>
      <p:pic>
        <p:nvPicPr>
          <p:cNvPr id="4" name="Espace réservé pour une image  5" descr="Une image contenant personne, ciel, extérieur, gens&#10;&#10;Description générée automatiquement">
            <a:extLst>
              <a:ext uri="{FF2B5EF4-FFF2-40B4-BE49-F238E27FC236}">
                <a16:creationId xmlns:a16="http://schemas.microsoft.com/office/drawing/2014/main" id="{84509C39-E4C2-4E47-BCAA-5B75FA582F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45" r="22945"/>
          <a:stretch>
            <a:fillRect/>
          </a:stretch>
        </p:blipFill>
        <p:spPr>
          <a:xfrm>
            <a:off x="8503921" y="3216281"/>
            <a:ext cx="2153920" cy="32302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3E8C6D3-F08D-422D-B98E-F5E82738C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4020704"/>
            <a:ext cx="3863340" cy="216418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CC056C7-1B66-4EBD-B853-164C693D95AA}"/>
              </a:ext>
            </a:extLst>
          </p:cNvPr>
          <p:cNvSpPr txBox="1"/>
          <p:nvPr/>
        </p:nvSpPr>
        <p:spPr>
          <a:xfrm>
            <a:off x="5244465" y="5504180"/>
            <a:ext cx="312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Travail sur les élections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législatives en Allemagne</a:t>
            </a:r>
          </a:p>
        </p:txBody>
      </p:sp>
    </p:spTree>
    <p:extLst>
      <p:ext uri="{BB962C8B-B14F-4D97-AF65-F5344CB8AC3E}">
        <p14:creationId xmlns:p14="http://schemas.microsoft.com/office/powerpoint/2010/main" val="111190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ACE7F5-DE56-4958-8FF4-B34D58B4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316839"/>
            <a:ext cx="9291215" cy="1049235"/>
          </a:xfrm>
        </p:spPr>
        <p:txBody>
          <a:bodyPr/>
          <a:lstStyle/>
          <a:p>
            <a:r>
              <a:rPr lang="fr-FR" dirty="0"/>
              <a:t>anglais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828DD0-3075-414C-9A08-C70182FD9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800687"/>
            <a:ext cx="10025593" cy="2251468"/>
          </a:xfrm>
        </p:spPr>
        <p:txBody>
          <a:bodyPr>
            <a:normAutofit/>
          </a:bodyPr>
          <a:lstStyle/>
          <a:p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artenariat avec l’UBO,  des projets en collaboration avec la faculté de Langues, participation à des conférences, rencontres d'artistes </a:t>
            </a:r>
          </a:p>
          <a:p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rojet </a:t>
            </a:r>
            <a:r>
              <a:rPr lang="fr-FR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Banned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Books Week ( semaine de la censure littéraire aux Etats-Unis)</a:t>
            </a:r>
            <a:endParaRPr lang="fr-FR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Des projets  transversaux entre autre en partenariat avec le Centre d'Art Passerelle, visite d'exposition</a:t>
            </a:r>
          </a:p>
          <a:p>
            <a:endParaRPr lang="fr-FR" dirty="0"/>
          </a:p>
        </p:txBody>
      </p:sp>
      <p:pic>
        <p:nvPicPr>
          <p:cNvPr id="8" name="Image 7" descr="Une image contenant texte, plancher, intérieur, mur&#10;&#10;Description générée automatiquement">
            <a:extLst>
              <a:ext uri="{FF2B5EF4-FFF2-40B4-BE49-F238E27FC236}">
                <a16:creationId xmlns:a16="http://schemas.microsoft.com/office/drawing/2014/main" id="{FADFFF9F-3312-4CB7-AD6C-5B24CC990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438" y="3682823"/>
            <a:ext cx="4813624" cy="277659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5F3F097-0391-48C4-BE47-87AD30015ABC}"/>
              </a:ext>
            </a:extLst>
          </p:cNvPr>
          <p:cNvSpPr txBox="1"/>
          <p:nvPr/>
        </p:nvSpPr>
        <p:spPr>
          <a:xfrm>
            <a:off x="952500" y="1328650"/>
            <a:ext cx="874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spécialité anglais en cycle terminal propose de nombreux projets tels que :</a:t>
            </a:r>
          </a:p>
        </p:txBody>
      </p:sp>
      <p:pic>
        <p:nvPicPr>
          <p:cNvPr id="5" name="Image 4" descr="Une image contenant intérieur, galerie, pièce, personne&#10;&#10;Description générée automatiquement">
            <a:extLst>
              <a:ext uri="{FF2B5EF4-FFF2-40B4-BE49-F238E27FC236}">
                <a16:creationId xmlns:a16="http://schemas.microsoft.com/office/drawing/2014/main" id="{D63FDC69-5A7C-4505-9E1D-6C582D108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820" y="3959341"/>
            <a:ext cx="3333432" cy="25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5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2DD82-0AAF-43A9-8417-7C6B5917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461363"/>
            <a:ext cx="9291215" cy="1049235"/>
          </a:xfrm>
        </p:spPr>
        <p:txBody>
          <a:bodyPr/>
          <a:lstStyle/>
          <a:p>
            <a:r>
              <a:rPr lang="fr-FR" dirty="0"/>
              <a:t>anglais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274E0A-EF16-4396-BDEF-2522483FC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392" y="1476347"/>
            <a:ext cx="5296354" cy="532735"/>
          </a:xfrm>
        </p:spPr>
        <p:txBody>
          <a:bodyPr/>
          <a:lstStyle/>
          <a:p>
            <a:r>
              <a:rPr lang="fr-FR" dirty="0"/>
              <a:t>Option anglais euro</a:t>
            </a:r>
          </a:p>
        </p:txBody>
      </p:sp>
      <p:pic>
        <p:nvPicPr>
          <p:cNvPr id="5" name="Image 4" descr="Une image contenant personne, gens&#10;&#10;Description générée automatiquement">
            <a:extLst>
              <a:ext uri="{FF2B5EF4-FFF2-40B4-BE49-F238E27FC236}">
                <a16:creationId xmlns:a16="http://schemas.microsoft.com/office/drawing/2014/main" id="{B6707843-1ABC-4B5A-9845-B116F546A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2548467"/>
            <a:ext cx="4438296" cy="3328722"/>
          </a:xfrm>
          <a:prstGeom prst="rect">
            <a:avLst/>
          </a:prstGeom>
        </p:spPr>
      </p:pic>
      <p:pic>
        <p:nvPicPr>
          <p:cNvPr id="7" name="Image 6" descr="Une image contenant bâtiment, extérieur, marchant, groupe&#10;&#10;Description générée automatiquement">
            <a:extLst>
              <a:ext uri="{FF2B5EF4-FFF2-40B4-BE49-F238E27FC236}">
                <a16:creationId xmlns:a16="http://schemas.microsoft.com/office/drawing/2014/main" id="{1083AD8A-E777-43A9-B4C7-EEB79AE06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407" y="2548467"/>
            <a:ext cx="4539089" cy="34043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6F876F7-B267-43F4-9CBC-EBBA0E52296A}"/>
              </a:ext>
            </a:extLst>
          </p:cNvPr>
          <p:cNvSpPr txBox="1"/>
          <p:nvPr/>
        </p:nvSpPr>
        <p:spPr>
          <a:xfrm>
            <a:off x="6162675" y="6211971"/>
            <a:ext cx="580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élèves forment les lettres H-A-R-T-E-L-O-I-R-E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E39B18-40DC-47E4-90B1-CA90C887C70E}"/>
              </a:ext>
            </a:extLst>
          </p:cNvPr>
          <p:cNvSpPr txBox="1"/>
          <p:nvPr/>
        </p:nvSpPr>
        <p:spPr>
          <a:xfrm>
            <a:off x="1961796" y="6231908"/>
            <a:ext cx="340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Voyage à Londres</a:t>
            </a:r>
          </a:p>
        </p:txBody>
      </p:sp>
    </p:spTree>
    <p:extLst>
      <p:ext uri="{BB962C8B-B14F-4D97-AF65-F5344CB8AC3E}">
        <p14:creationId xmlns:p14="http://schemas.microsoft.com/office/powerpoint/2010/main" val="77189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BC7CB-4C48-4FB1-B870-8C34AA5B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42649"/>
            <a:ext cx="9291215" cy="1049235"/>
          </a:xfrm>
        </p:spPr>
        <p:txBody>
          <a:bodyPr/>
          <a:lstStyle/>
          <a:p>
            <a:r>
              <a:rPr lang="fr-FR" dirty="0"/>
              <a:t>chinois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E06FAB-7D73-43BB-AB03-CC1212AEC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41291"/>
            <a:ext cx="9291215" cy="1851418"/>
          </a:xfrm>
        </p:spPr>
        <p:txBody>
          <a:bodyPr/>
          <a:lstStyle/>
          <a:p>
            <a:r>
              <a:rPr lang="fr-FR" sz="1800" dirty="0">
                <a:effectLst/>
                <a:ea typeface="Times New Roman" panose="02020603050405020304" pitchFamily="18" charset="0"/>
              </a:rPr>
              <a:t>Apprentissage du chinois mandarin oral et écrit </a:t>
            </a:r>
            <a:r>
              <a:rPr lang="fr-FR" dirty="0"/>
              <a:t>Des séjours en Chine tous les deux ans</a:t>
            </a:r>
          </a:p>
          <a:p>
            <a:r>
              <a:rPr lang="fr-FR" sz="1800" dirty="0">
                <a:effectLst/>
                <a:ea typeface="Times New Roman" panose="02020603050405020304" pitchFamily="18" charset="0"/>
              </a:rPr>
              <a:t>LV3 : option chinois – 3h/semaine</a:t>
            </a:r>
          </a:p>
          <a:p>
            <a:r>
              <a:rPr lang="fr-FR" sz="1800" dirty="0">
                <a:effectLst/>
                <a:ea typeface="Times New Roman" panose="02020603050405020304" pitchFamily="18" charset="0"/>
              </a:rPr>
              <a:t>échange avec le lycée n°9 de Qingdao ; voyage en Chine tous les deux ans</a:t>
            </a:r>
          </a:p>
          <a:p>
            <a:endParaRPr lang="fr-FR" dirty="0"/>
          </a:p>
        </p:txBody>
      </p:sp>
      <p:pic>
        <p:nvPicPr>
          <p:cNvPr id="7" name="Image 6" descr="Une image contenant personne, intérieur, enfant, table&#10;&#10;Description générée automatiquement">
            <a:extLst>
              <a:ext uri="{FF2B5EF4-FFF2-40B4-BE49-F238E27FC236}">
                <a16:creationId xmlns:a16="http://schemas.microsoft.com/office/drawing/2014/main" id="{F340F4B0-AF53-4018-B429-9C95E810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4191000"/>
            <a:ext cx="3171825" cy="2381250"/>
          </a:xfrm>
          <a:prstGeom prst="rect">
            <a:avLst/>
          </a:prstGeom>
        </p:spPr>
      </p:pic>
      <p:pic>
        <p:nvPicPr>
          <p:cNvPr id="9" name="Image 8" descr="Une image contenant ciel, personne, extérieur, regardant&#10;&#10;Description générée automatiquement">
            <a:extLst>
              <a:ext uri="{FF2B5EF4-FFF2-40B4-BE49-F238E27FC236}">
                <a16:creationId xmlns:a16="http://schemas.microsoft.com/office/drawing/2014/main" id="{3CA60042-3DD9-4AB3-94E0-86EEBB5FA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362" y="4191000"/>
            <a:ext cx="3171825" cy="2381250"/>
          </a:xfrm>
          <a:prstGeom prst="rect">
            <a:avLst/>
          </a:prstGeom>
        </p:spPr>
      </p:pic>
      <p:pic>
        <p:nvPicPr>
          <p:cNvPr id="11" name="Image 10" descr="Une image contenant personne, herbe, ciel, extérieur&#10;&#10;Description générée automatiquement">
            <a:extLst>
              <a:ext uri="{FF2B5EF4-FFF2-40B4-BE49-F238E27FC236}">
                <a16:creationId xmlns:a16="http://schemas.microsoft.com/office/drawing/2014/main" id="{48938A94-E046-4823-BED4-DB13CFC6D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137" y="4191000"/>
            <a:ext cx="31718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5A7EA-E30D-452A-9224-53D312B2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11479"/>
            <a:ext cx="9291215" cy="1049235"/>
          </a:xfrm>
        </p:spPr>
        <p:txBody>
          <a:bodyPr/>
          <a:lstStyle/>
          <a:p>
            <a:r>
              <a:rPr lang="fr-FR" dirty="0"/>
              <a:t>Espagnol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477D52-D2F5-4880-910F-0BEA57293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939" y="1511262"/>
            <a:ext cx="9837482" cy="2312428"/>
          </a:xfrm>
        </p:spPr>
        <p:txBody>
          <a:bodyPr>
            <a:normAutofit/>
          </a:bodyPr>
          <a:lstStyle/>
          <a:p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 projets innovants et transdisciplinaires, notamment  autour de la mémoire historique et de la bande dessinée, avec des rencontres d'auteurs</a:t>
            </a:r>
          </a:p>
          <a:p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 partenariat avec le département espagnol de l' UBO et la participation aux colloques autour de différents thèmes tels que le théâtre espagnol, les (in)égalités de genre en Amérique Latine</a:t>
            </a:r>
          </a:p>
          <a:p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 compte twitter animé par les élèves illustrant les différents projets menés en classe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B0C99-7DB7-40D6-AF95-B558418AD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66" y="4069729"/>
            <a:ext cx="3647738" cy="2554017"/>
          </a:xfrm>
          <a:prstGeom prst="rect">
            <a:avLst/>
          </a:prstGeom>
        </p:spPr>
      </p:pic>
      <p:pic>
        <p:nvPicPr>
          <p:cNvPr id="11" name="Image 10" descr="Une image contenant texte, mur, intérieur&#10;&#10;Description générée automatiquement">
            <a:extLst>
              <a:ext uri="{FF2B5EF4-FFF2-40B4-BE49-F238E27FC236}">
                <a16:creationId xmlns:a16="http://schemas.microsoft.com/office/drawing/2014/main" id="{2055184E-8212-449D-B9F0-2FAD24A87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648" y="4113249"/>
            <a:ext cx="1847850" cy="2466975"/>
          </a:xfrm>
          <a:prstGeom prst="rect">
            <a:avLst/>
          </a:prstGeom>
        </p:spPr>
      </p:pic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EA82C40-265C-4339-AD1C-B4E02785B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576" y="4000537"/>
            <a:ext cx="1934765" cy="257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08214-8565-48D8-B055-07B605BB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31987"/>
            <a:ext cx="9291215" cy="1049235"/>
          </a:xfrm>
        </p:spPr>
        <p:txBody>
          <a:bodyPr/>
          <a:lstStyle/>
          <a:p>
            <a:r>
              <a:rPr lang="fr-FR" dirty="0"/>
              <a:t>italien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26A62D-1D46-4004-9D43-F1C50043F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3136"/>
            <a:ext cx="9291215" cy="1984768"/>
          </a:xfrm>
        </p:spPr>
        <p:txBody>
          <a:bodyPr/>
          <a:lstStyle/>
          <a:p>
            <a:r>
              <a:rPr lang="fr-FR" dirty="0"/>
              <a:t>Double diplôme </a:t>
            </a:r>
            <a:r>
              <a:rPr lang="fr-FR" dirty="0" err="1"/>
              <a:t>Esabac</a:t>
            </a:r>
            <a:r>
              <a:rPr lang="fr-FR" dirty="0"/>
              <a:t>, pour en savoir plus : </a:t>
            </a:r>
            <a:r>
              <a:rPr lang="fr-FR" dirty="0">
                <a:hlinkClick r:id="rId2"/>
              </a:rPr>
              <a:t>https://www.harteloire.com/sites/default/files/upload/video_esabac.mp4</a:t>
            </a:r>
            <a:endParaRPr lang="fr-FR" dirty="0"/>
          </a:p>
          <a:p>
            <a:r>
              <a:rPr lang="fr-FR" dirty="0"/>
              <a:t>Des échanges avec </a:t>
            </a:r>
            <a:r>
              <a:rPr lang="fr-FR" dirty="0" err="1"/>
              <a:t>Empoli</a:t>
            </a:r>
            <a:r>
              <a:rPr lang="fr-FR" dirty="0"/>
              <a:t>, Tarente et Trieste</a:t>
            </a:r>
          </a:p>
          <a:p>
            <a:r>
              <a:rPr lang="fr-FR" dirty="0"/>
              <a:t>LV3 : option Italien – 3h/semaine</a:t>
            </a:r>
          </a:p>
          <a:p>
            <a:endParaRPr lang="fr-FR" dirty="0"/>
          </a:p>
        </p:txBody>
      </p:sp>
      <p:pic>
        <p:nvPicPr>
          <p:cNvPr id="1026" name="Picture 2" descr="ESABAC | Collège et Lycée de l'Harteloire - Brest">
            <a:extLst>
              <a:ext uri="{FF2B5EF4-FFF2-40B4-BE49-F238E27FC236}">
                <a16:creationId xmlns:a16="http://schemas.microsoft.com/office/drawing/2014/main" id="{C03A59BE-8768-4B38-B998-49F410355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079448"/>
            <a:ext cx="15906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webmail.ac-rennes.fr/iwc/svc/wmap/attach/20190207_133104.jpg?token=hKLHszZf8T&amp;mbox=INBOX&amp;uid=18508&amp;number=4&amp;type=image&amp;subtype=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https://webmail.ac-rennes.fr/iwc/svc/wmap/attach/20190207_133104.jpg?token=hKLHszZf8T&amp;mbox=INBOX&amp;uid=18508&amp;number=4&amp;type=image&amp;subtype=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80" y="3892872"/>
            <a:ext cx="3772311" cy="24154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46" y="3905140"/>
            <a:ext cx="3606991" cy="24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5970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326</TotalTime>
  <Words>413</Words>
  <Application>Microsoft Office PowerPoint</Application>
  <PresentationFormat>Grand écran</PresentationFormat>
  <Paragraphs>42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Rockwell</vt:lpstr>
      <vt:lpstr>Times New Roman</vt:lpstr>
      <vt:lpstr>Galerie</vt:lpstr>
      <vt:lpstr>Les langues au lycée </vt:lpstr>
      <vt:lpstr>Une offre diversifiée</vt:lpstr>
      <vt:lpstr>Apprentissage actif par compétences</vt:lpstr>
      <vt:lpstr>allemand</vt:lpstr>
      <vt:lpstr>anglais</vt:lpstr>
      <vt:lpstr>anglais</vt:lpstr>
      <vt:lpstr>chinois</vt:lpstr>
      <vt:lpstr>Espagnol</vt:lpstr>
      <vt:lpstr>italien</vt:lpstr>
      <vt:lpstr>Les langues en chantant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langues au lycée</dc:title>
  <dc:creator>raetiger3@outlook.fr</dc:creator>
  <cp:lastModifiedBy>Holger BECKMANN</cp:lastModifiedBy>
  <cp:revision>11</cp:revision>
  <dcterms:created xsi:type="dcterms:W3CDTF">2021-10-13T17:50:05Z</dcterms:created>
  <dcterms:modified xsi:type="dcterms:W3CDTF">2021-11-16T13:33:13Z</dcterms:modified>
</cp:coreProperties>
</file>