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</p:sldIdLst>
  <p:sldSz cy="6858000" cx="9144000"/>
  <p:notesSz cx="6858000" cy="9144000"/>
  <p:embeddedFontLst>
    <p:embeddedFont>
      <p:font typeface="Constantia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7" roundtripDataSignature="AMtx7mh7YI2ESmZ347nOObmsSbikA9Rq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Constantia-bold.fntdata"/><Relationship Id="rId63" Type="http://schemas.openxmlformats.org/officeDocument/2006/relationships/font" Target="fonts/Constantia-regular.fntdata"/><Relationship Id="rId22" Type="http://schemas.openxmlformats.org/officeDocument/2006/relationships/slide" Target="slides/slide17.xml"/><Relationship Id="rId66" Type="http://schemas.openxmlformats.org/officeDocument/2006/relationships/font" Target="fonts/Constantia-boldItalic.fntdata"/><Relationship Id="rId21" Type="http://schemas.openxmlformats.org/officeDocument/2006/relationships/slide" Target="slides/slide16.xml"/><Relationship Id="rId65" Type="http://schemas.openxmlformats.org/officeDocument/2006/relationships/font" Target="fonts/Constantia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customschemas.google.com/relationships/presentationmetadata" Target="meta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175fdddc1c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1175fdddc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g1175fdddc1c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2" name="Google Shape;462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7" name="Google Shape;507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6" name="Google Shape;516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7" name="Google Shape;537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1" name="Google Shape;551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ή" showMasterSp="0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2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fmla="val 2081" name="adj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cap="rnd" cmpd="sng" w="9525">
            <a:solidFill>
              <a:srgbClr val="A2A0A0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2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2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72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1"/>
          <p:cNvSpPr txBox="1"/>
          <p:nvPr>
            <p:ph type="title"/>
          </p:nvPr>
        </p:nvSpPr>
        <p:spPr>
          <a:xfrm>
            <a:off x="5538784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  <a:defRPr b="1" sz="2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1"/>
          <p:cNvSpPr txBox="1"/>
          <p:nvPr>
            <p:ph idx="1" type="body"/>
          </p:nvPr>
        </p:nvSpPr>
        <p:spPr>
          <a:xfrm>
            <a:off x="5538847" y="1447802"/>
            <a:ext cx="2971800" cy="420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rmAutofit/>
          </a:bodyPr>
          <a:lstStyle>
            <a:lvl1pPr indent="-228600" lvl="0" marL="457200" marR="18288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</a:defRPr>
            </a:lvl3pPr>
            <a:lvl4pPr indent="-228600" lvl="3" marL="1828800" algn="l">
              <a:spcBef>
                <a:spcPts val="230"/>
              </a:spcBef>
              <a:spcAft>
                <a:spcPts val="0"/>
              </a:spcAft>
              <a:buSzPts val="1008"/>
              <a:buNone/>
              <a:defRPr sz="900">
                <a:solidFill>
                  <a:schemeClr val="dk1"/>
                </a:solidFill>
              </a:defRPr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7" name="Google Shape;77;p81"/>
          <p:cNvSpPr txBox="1"/>
          <p:nvPr>
            <p:ph idx="2" type="body"/>
          </p:nvPr>
        </p:nvSpPr>
        <p:spPr>
          <a:xfrm>
            <a:off x="761372" y="930144"/>
            <a:ext cx="4626159" cy="472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70840" lvl="0" marL="457200" algn="l">
              <a:spcBef>
                <a:spcPts val="250"/>
              </a:spcBef>
              <a:spcAft>
                <a:spcPts val="0"/>
              </a:spcAft>
              <a:buSzPts val="2240"/>
              <a:buChar char="⚫"/>
              <a:defRPr sz="2800">
                <a:solidFill>
                  <a:schemeClr val="dk1"/>
                </a:solidFill>
              </a:defRPr>
            </a:lvl1pPr>
            <a:lvl2pPr indent="-393700" lvl="1" marL="914400" algn="l">
              <a:spcBef>
                <a:spcPts val="250"/>
              </a:spcBef>
              <a:spcAft>
                <a:spcPts val="0"/>
              </a:spcAft>
              <a:buSzPts val="2600"/>
              <a:buChar char="◦"/>
              <a:defRPr sz="2600">
                <a:solidFill>
                  <a:schemeClr val="dk1"/>
                </a:solidFill>
              </a:defRPr>
            </a:lvl2pPr>
            <a:lvl3pPr indent="-381000" lvl="2" marL="1371600" algn="l"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>
                <a:solidFill>
                  <a:schemeClr val="dk1"/>
                </a:solidFill>
              </a:defRPr>
            </a:lvl3pPr>
            <a:lvl4pPr indent="-370839" lvl="3" marL="1828800" algn="l">
              <a:spcBef>
                <a:spcPts val="230"/>
              </a:spcBef>
              <a:spcAft>
                <a:spcPts val="0"/>
              </a:spcAft>
              <a:buSzPts val="2240"/>
              <a:buChar char="◦"/>
              <a:defRPr sz="2000">
                <a:solidFill>
                  <a:schemeClr val="dk1"/>
                </a:solidFill>
              </a:defRPr>
            </a:lvl4pPr>
            <a:lvl5pPr indent="-355600" lvl="4" marL="22860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5pPr>
            <a:lvl6pPr indent="-228600" lvl="5" marL="2743200" algn="l"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8" name="Google Shape;78;p81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1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1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showMasterSp="0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2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fmla="val 2081" name="adj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cap="rnd" cmpd="sng" w="9525">
            <a:solidFill>
              <a:srgbClr val="A2A0A0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82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fmla="val 2748" name="adj"/>
            </a:avLst>
          </a:prstGeom>
          <a:solidFill>
            <a:srgbClr val="1C1C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82"/>
          <p:cNvSpPr txBox="1"/>
          <p:nvPr>
            <p:ph type="title"/>
          </p:nvPr>
        </p:nvSpPr>
        <p:spPr>
          <a:xfrm>
            <a:off x="457200" y="5012056"/>
            <a:ext cx="822960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>
                <a:solidFill>
                  <a:srgbClr val="78766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82"/>
          <p:cNvSpPr txBox="1"/>
          <p:nvPr>
            <p:ph idx="1" type="body"/>
          </p:nvPr>
        </p:nvSpPr>
        <p:spPr>
          <a:xfrm>
            <a:off x="6462712" y="533400"/>
            <a:ext cx="2240280" cy="42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FFFFF"/>
                </a:solidFill>
              </a:defRPr>
            </a:lvl1pPr>
            <a:lvl2pPr indent="-304800" lvl="1" marL="914400" algn="l">
              <a:spcBef>
                <a:spcPts val="250"/>
              </a:spcBef>
              <a:spcAft>
                <a:spcPts val="0"/>
              </a:spcAft>
              <a:buSzPts val="1200"/>
              <a:buChar char="◦"/>
              <a:defRPr sz="1200">
                <a:solidFill>
                  <a:srgbClr val="FFFFFF"/>
                </a:solidFill>
              </a:defRPr>
            </a:lvl2pPr>
            <a:lvl3pPr indent="-292100" lvl="2" marL="1371600" algn="l">
              <a:spcBef>
                <a:spcPts val="250"/>
              </a:spcBef>
              <a:spcAft>
                <a:spcPts val="0"/>
              </a:spcAft>
              <a:buSzPts val="1000"/>
              <a:buChar char="●"/>
              <a:defRPr sz="1000">
                <a:solidFill>
                  <a:srgbClr val="FFFFFF"/>
                </a:solidFill>
              </a:defRPr>
            </a:lvl3pPr>
            <a:lvl4pPr indent="-292608" lvl="3" marL="1828800" algn="l">
              <a:spcBef>
                <a:spcPts val="230"/>
              </a:spcBef>
              <a:spcAft>
                <a:spcPts val="0"/>
              </a:spcAft>
              <a:buSzPts val="1008"/>
              <a:buChar char="◦"/>
              <a:defRPr sz="900">
                <a:solidFill>
                  <a:srgbClr val="FFFFFF"/>
                </a:solidFill>
              </a:defRPr>
            </a:lvl4pPr>
            <a:lvl5pPr indent="-285750" lvl="4" marL="2286000" algn="l">
              <a:spcBef>
                <a:spcPts val="250"/>
              </a:spcBef>
              <a:spcAft>
                <a:spcPts val="0"/>
              </a:spcAft>
              <a:buSzPts val="900"/>
              <a:buChar char="●"/>
              <a:defRPr sz="900">
                <a:solidFill>
                  <a:srgbClr val="FFFFFF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6" name="Google Shape;86;p82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2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2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82"/>
          <p:cNvSpPr/>
          <p:nvPr>
            <p:ph idx="2" type="pic"/>
          </p:nvPr>
        </p:nvSpPr>
        <p:spPr>
          <a:xfrm>
            <a:off x="421480" y="435768"/>
            <a:ext cx="5925312" cy="4343400"/>
          </a:xfrm>
          <a:prstGeom prst="snipRoundRect">
            <a:avLst>
              <a:gd fmla="val 1040" name="adj1"/>
              <a:gd fmla="val 0" name="adj2"/>
            </a:avLst>
          </a:prstGeom>
          <a:solidFill>
            <a:srgbClr val="4F4D49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3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83"/>
          <p:cNvSpPr txBox="1"/>
          <p:nvPr>
            <p:ph idx="1" type="body"/>
          </p:nvPr>
        </p:nvSpPr>
        <p:spPr>
          <a:xfrm rot="5400000">
            <a:off x="2500884" y="-1467612"/>
            <a:ext cx="4187952" cy="818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30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3" name="Google Shape;93;p83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3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3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4"/>
          <p:cNvSpPr txBox="1"/>
          <p:nvPr>
            <p:ph type="title"/>
          </p:nvPr>
        </p:nvSpPr>
        <p:spPr>
          <a:xfrm rot="5400000">
            <a:off x="4991101" y="2171704"/>
            <a:ext cx="5257799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84"/>
          <p:cNvSpPr txBox="1"/>
          <p:nvPr>
            <p:ph idx="1" type="body"/>
          </p:nvPr>
        </p:nvSpPr>
        <p:spPr>
          <a:xfrm rot="5400000">
            <a:off x="876300" y="190503"/>
            <a:ext cx="5257801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30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9" name="Google Shape;99;p84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84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84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8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73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7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/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4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4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4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8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7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7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showMasterSp="0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fmla="val 2081" name="adj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cap="rnd" cmpd="sng" w="9525">
            <a:solidFill>
              <a:srgbClr val="A2A0A0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6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fmla="val 4578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6"/>
          <p:cNvSpPr txBox="1"/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4500"/>
              <a:buFont typeface="Verdana"/>
              <a:buNone/>
              <a:defRPr b="1" sz="4500">
                <a:solidFill>
                  <a:srgbClr val="FF8C3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6"/>
          <p:cNvSpPr txBox="1"/>
          <p:nvPr>
            <p:ph idx="1" type="subTitle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8766F"/>
                </a:solidFill>
              </a:defRPr>
            </a:lvl1pPr>
            <a:lvl2pPr lvl="1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230"/>
              </a:spcBef>
              <a:spcAft>
                <a:spcPts val="0"/>
              </a:spcAft>
              <a:buSzPts val="2016"/>
              <a:buNone/>
              <a:defRPr/>
            </a:lvl4pPr>
            <a:lvl5pPr lvl="4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257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1" name="Google Shape;41;p76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6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6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Αντικείμενο" type="obj">
  <p:cSld name="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7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7"/>
          <p:cNvSpPr txBox="1"/>
          <p:nvPr>
            <p:ph idx="1" type="body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20040" lvl="0" marL="45720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indent="-342900" lvl="1" marL="9144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56616" lvl="3" marL="1828800" algn="l">
              <a:spcBef>
                <a:spcPts val="230"/>
              </a:spcBef>
              <a:spcAft>
                <a:spcPts val="0"/>
              </a:spcAft>
              <a:buSzPts val="2016"/>
              <a:buChar char="◦"/>
              <a:defRPr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7" name="Google Shape;47;p77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7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7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8"/>
          <p:cNvSpPr txBox="1"/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8"/>
          <p:cNvSpPr txBox="1"/>
          <p:nvPr>
            <p:ph idx="1" type="body"/>
          </p:nvPr>
        </p:nvSpPr>
        <p:spPr>
          <a:xfrm>
            <a:off x="514352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60680" lvl="0" marL="45720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indent="-368300" lvl="1" marL="9144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indent="-355600" lvl="2" marL="1371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56616" lvl="3" marL="1828800" algn="l">
              <a:spcBef>
                <a:spcPts val="230"/>
              </a:spcBef>
              <a:spcAft>
                <a:spcPts val="0"/>
              </a:spcAft>
              <a:buSzPts val="2016"/>
              <a:buChar char="◦"/>
              <a:defRPr sz="1800"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3" name="Google Shape;53;p78"/>
          <p:cNvSpPr txBox="1"/>
          <p:nvPr>
            <p:ph idx="2" type="body"/>
          </p:nvPr>
        </p:nvSpPr>
        <p:spPr>
          <a:xfrm>
            <a:off x="4755360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60680" lvl="0" marL="45720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indent="-368300" lvl="1" marL="9144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indent="-355600" lvl="2" marL="1371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56616" lvl="3" marL="1828800" algn="l">
              <a:spcBef>
                <a:spcPts val="230"/>
              </a:spcBef>
              <a:spcAft>
                <a:spcPts val="0"/>
              </a:spcAft>
              <a:buSzPts val="2016"/>
              <a:buChar char="◦"/>
              <a:defRPr sz="1800"/>
            </a:lvl4pPr>
            <a:lvl5pPr indent="-342900" lvl="4" marL="22860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4" name="Google Shape;54;p78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8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8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showMasterSp="0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9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fmla="val 2081" name="adj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cap="rnd" cmpd="sng" w="9525">
            <a:solidFill>
              <a:srgbClr val="A2A0A0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79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9"/>
          <p:cNvSpPr txBox="1"/>
          <p:nvPr>
            <p:ph type="title"/>
          </p:nvPr>
        </p:nvSpPr>
        <p:spPr>
          <a:xfrm>
            <a:off x="468344" y="4928616"/>
            <a:ext cx="8183880" cy="6766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 cap="none">
                <a:solidFill>
                  <a:srgbClr val="78766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9"/>
          <p:cNvSpPr txBox="1"/>
          <p:nvPr>
            <p:ph idx="1" type="body"/>
          </p:nvPr>
        </p:nvSpPr>
        <p:spPr>
          <a:xfrm>
            <a:off x="468344" y="5624484"/>
            <a:ext cx="8183880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rmAutofit/>
          </a:bodyPr>
          <a:lstStyle>
            <a:lvl1pPr indent="-228600" lvl="0" marL="457200" marR="36576" algn="l"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rgbClr val="B75C00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30"/>
              </a:spcBef>
              <a:spcAft>
                <a:spcPts val="0"/>
              </a:spcAft>
              <a:buSzPts val="156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2" name="Google Shape;62;p79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9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9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/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0"/>
          <p:cNvSpPr txBox="1"/>
          <p:nvPr>
            <p:ph idx="1" type="body"/>
          </p:nvPr>
        </p:nvSpPr>
        <p:spPr>
          <a:xfrm>
            <a:off x="607224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46300" spcFirstLastPara="1" rIns="91425" wrap="square" tIns="91425">
            <a:norm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92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230"/>
              </a:spcBef>
              <a:spcAft>
                <a:spcPts val="0"/>
              </a:spcAft>
              <a:buSzPts val="1792"/>
              <a:buNone/>
              <a:defRPr b="1" sz="1600"/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8" name="Google Shape;68;p80"/>
          <p:cNvSpPr txBox="1"/>
          <p:nvPr>
            <p:ph idx="2" type="body"/>
          </p:nvPr>
        </p:nvSpPr>
        <p:spPr>
          <a:xfrm>
            <a:off x="4652169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37150" spcFirstLastPara="1" rIns="91425" wrap="square" tIns="91425">
            <a:norm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92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230"/>
              </a:spcBef>
              <a:spcAft>
                <a:spcPts val="0"/>
              </a:spcAft>
              <a:buSzPts val="1792"/>
              <a:buNone/>
              <a:defRPr b="1" sz="1600"/>
            </a:lvl4pPr>
            <a:lvl5pPr indent="-228600" lvl="4" marL="2286000" algn="l"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9" name="Google Shape;69;p80"/>
          <p:cNvSpPr txBox="1"/>
          <p:nvPr>
            <p:ph idx="3" type="body"/>
          </p:nvPr>
        </p:nvSpPr>
        <p:spPr>
          <a:xfrm>
            <a:off x="607224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50520" lvl="0" marL="45720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indent="-355600" lvl="1" marL="9144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392" lvl="3" marL="1828800" algn="l">
              <a:spcBef>
                <a:spcPts val="230"/>
              </a:spcBef>
              <a:spcAft>
                <a:spcPts val="0"/>
              </a:spcAft>
              <a:buSzPts val="1792"/>
              <a:buChar char="◦"/>
              <a:defRPr sz="1600"/>
            </a:lvl4pPr>
            <a:lvl5pPr indent="-330200" lvl="4" marL="22860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0" name="Google Shape;70;p80"/>
          <p:cNvSpPr txBox="1"/>
          <p:nvPr>
            <p:ph idx="4" type="body"/>
          </p:nvPr>
        </p:nvSpPr>
        <p:spPr>
          <a:xfrm>
            <a:off x="4652169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50520" lvl="0" marL="45720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indent="-355600" lvl="1" marL="9144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indent="-342900" lvl="2" marL="13716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392" lvl="3" marL="1828800" algn="l">
              <a:spcBef>
                <a:spcPts val="230"/>
              </a:spcBef>
              <a:spcAft>
                <a:spcPts val="0"/>
              </a:spcAft>
              <a:buSzPts val="1792"/>
              <a:buChar char="◦"/>
              <a:defRPr sz="1600"/>
            </a:lvl4pPr>
            <a:lvl5pPr indent="-330200" lvl="4" marL="22860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1" name="Google Shape;71;p80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0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0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1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fmla="val 2081" name="adj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cap="rnd" cmpd="sng" w="9525">
            <a:solidFill>
              <a:srgbClr val="A2A0A0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5400000" dist="5080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71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fmla="val 2127" name="adj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71"/>
          <p:cNvSpPr txBox="1"/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b="1" i="0" sz="3600" u="none" cap="none" strike="noStrik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71"/>
          <p:cNvSpPr txBox="1"/>
          <p:nvPr>
            <p:ph idx="1" type="body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>
            <a:lvl1pPr indent="-370840" lvl="0" marL="4572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68300" lvl="2" marL="1371600" marR="0" rtl="0" algn="l"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3728" lvl="3" marL="1828800" marR="0" rtl="0" algn="l"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b="0" i="0" sz="1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6550" lvl="5" marL="2743200" marR="0" rtl="0" algn="l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b="0" i="0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23850" lvl="6" marL="32004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23850" lvl="7" marL="3657600" marR="0" rtl="0" algn="l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23850" lvl="8" marL="4114800" marR="0" rtl="0" algn="l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71"/>
          <p:cNvSpPr txBox="1"/>
          <p:nvPr>
            <p:ph idx="10" type="dt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71"/>
          <p:cNvSpPr txBox="1"/>
          <p:nvPr>
            <p:ph idx="11" type="ftr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71"/>
          <p:cNvSpPr txBox="1"/>
          <p:nvPr>
            <p:ph idx="12" type="sldNum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5A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14.jpg"/><Relationship Id="rId5" Type="http://schemas.openxmlformats.org/officeDocument/2006/relationships/image" Target="../media/image3.jpg"/><Relationship Id="rId6" Type="http://schemas.openxmlformats.org/officeDocument/2006/relationships/image" Target="../media/image13.jpg"/><Relationship Id="rId7" Type="http://schemas.openxmlformats.org/officeDocument/2006/relationships/image" Target="../media/image9.jpg"/><Relationship Id="rId8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19.png"/><Relationship Id="rId6" Type="http://schemas.openxmlformats.org/officeDocument/2006/relationships/image" Target="../media/image28.png"/><Relationship Id="rId7" Type="http://schemas.openxmlformats.org/officeDocument/2006/relationships/image" Target="../media/image21.png"/><Relationship Id="rId8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g"/><Relationship Id="rId4" Type="http://schemas.openxmlformats.org/officeDocument/2006/relationships/image" Target="../media/image4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Relationship Id="rId4" Type="http://schemas.openxmlformats.org/officeDocument/2006/relationships/image" Target="../media/image5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g"/><Relationship Id="rId4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read.bookcreator.com/MAoA2jLwwcRO7HmnFIH8gf4e0IL2/OVl8T7J4TCiHHal4s39eXA" TargetMode="External"/><Relationship Id="rId4" Type="http://schemas.openxmlformats.org/officeDocument/2006/relationships/image" Target="../media/image5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jpg"/><Relationship Id="rId4" Type="http://schemas.openxmlformats.org/officeDocument/2006/relationships/image" Target="../media/image49.jpg"/><Relationship Id="rId5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jpg"/><Relationship Id="rId4" Type="http://schemas.openxmlformats.org/officeDocument/2006/relationships/image" Target="../media/image5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jpg"/><Relationship Id="rId4" Type="http://schemas.openxmlformats.org/officeDocument/2006/relationships/image" Target="../media/image60.jpg"/><Relationship Id="rId5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Relationship Id="rId4" Type="http://schemas.openxmlformats.org/officeDocument/2006/relationships/image" Target="../media/image5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jpg"/><Relationship Id="rId4" Type="http://schemas.openxmlformats.org/officeDocument/2006/relationships/image" Target="../media/image89.jpg"/><Relationship Id="rId5" Type="http://schemas.openxmlformats.org/officeDocument/2006/relationships/image" Target="../media/image5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jpg"/><Relationship Id="rId4" Type="http://schemas.openxmlformats.org/officeDocument/2006/relationships/image" Target="../media/image5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Relationship Id="rId4" Type="http://schemas.openxmlformats.org/officeDocument/2006/relationships/image" Target="../media/image67.png"/><Relationship Id="rId5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0.jpg"/><Relationship Id="rId4" Type="http://schemas.openxmlformats.org/officeDocument/2006/relationships/image" Target="../media/image6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3.jpg"/></Relationships>
</file>

<file path=ppt/slides/_rels/slide4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1.jpg"/><Relationship Id="rId10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1.jpg"/><Relationship Id="rId4" Type="http://schemas.openxmlformats.org/officeDocument/2006/relationships/image" Target="../media/image77.jpg"/><Relationship Id="rId9" Type="http://schemas.openxmlformats.org/officeDocument/2006/relationships/image" Target="../media/image75.jpg"/><Relationship Id="rId5" Type="http://schemas.openxmlformats.org/officeDocument/2006/relationships/image" Target="../media/image65.jpg"/><Relationship Id="rId6" Type="http://schemas.openxmlformats.org/officeDocument/2006/relationships/image" Target="../media/image79.jpg"/><Relationship Id="rId7" Type="http://schemas.openxmlformats.org/officeDocument/2006/relationships/image" Target="../media/image70.jpg"/><Relationship Id="rId8" Type="http://schemas.openxmlformats.org/officeDocument/2006/relationships/image" Target="../media/image6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jpg"/><Relationship Id="rId4" Type="http://schemas.openxmlformats.org/officeDocument/2006/relationships/image" Target="../media/image9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3.jpg"/><Relationship Id="rId4" Type="http://schemas.openxmlformats.org/officeDocument/2006/relationships/image" Target="../media/image8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jpg"/><Relationship Id="rId4" Type="http://schemas.openxmlformats.org/officeDocument/2006/relationships/image" Target="../media/image8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7.jpg"/><Relationship Id="rId4" Type="http://schemas.openxmlformats.org/officeDocument/2006/relationships/image" Target="../media/image76.jpg"/><Relationship Id="rId5" Type="http://schemas.openxmlformats.org/officeDocument/2006/relationships/image" Target="../media/image8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1.png"/><Relationship Id="rId4" Type="http://schemas.openxmlformats.org/officeDocument/2006/relationships/image" Target="../media/image9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3.png"/><Relationship Id="rId4" Type="http://schemas.openxmlformats.org/officeDocument/2006/relationships/image" Target="../media/image9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8"/>
          <p:cNvSpPr txBox="1"/>
          <p:nvPr>
            <p:ph idx="4294967295" type="body"/>
          </p:nvPr>
        </p:nvSpPr>
        <p:spPr>
          <a:xfrm>
            <a:off x="287907" y="2059830"/>
            <a:ext cx="8521700" cy="3275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rmAutofit/>
          </a:bodyPr>
          <a:lstStyle/>
          <a:p>
            <a:pPr indent="0" lvl="0" marL="1143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b="1" lang="en-US" sz="4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Ελλάδα – Greece – Hellas </a:t>
            </a:r>
            <a:endParaRPr>
              <a:solidFill>
                <a:srgbClr val="0070C0"/>
              </a:solidFill>
            </a:endParaRPr>
          </a:p>
          <a:p>
            <a:pPr indent="0" lvl="0" marL="114300" rtl="0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3840"/>
              <a:buNone/>
            </a:pPr>
            <a:r>
              <a:t/>
            </a:r>
            <a:endParaRPr b="1" sz="4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14300" rtl="0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3200"/>
              <a:buNone/>
            </a:pPr>
            <a:r>
              <a:rPr b="1" lang="en-US" sz="4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 country of light</a:t>
            </a:r>
            <a:endParaRPr b="1" sz="40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7"/>
          <p:cNvSpPr txBox="1"/>
          <p:nvPr>
            <p:ph idx="1" type="body"/>
          </p:nvPr>
        </p:nvSpPr>
        <p:spPr>
          <a:xfrm>
            <a:off x="311700" y="2821700"/>
            <a:ext cx="5506500" cy="26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500">
                <a:highlight>
                  <a:srgbClr val="FFFFFF"/>
                </a:highlight>
              </a:rPr>
              <a:t>                         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0" name="Google Shape;17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1879" y="576470"/>
            <a:ext cx="4055164" cy="446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896" y="556592"/>
            <a:ext cx="3893202" cy="449372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7"/>
          <p:cNvSpPr txBox="1"/>
          <p:nvPr/>
        </p:nvSpPr>
        <p:spPr>
          <a:xfrm>
            <a:off x="398300" y="4974100"/>
            <a:ext cx="3041400" cy="5862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7"/>
          <p:cNvSpPr txBox="1"/>
          <p:nvPr/>
        </p:nvSpPr>
        <p:spPr>
          <a:xfrm>
            <a:off x="1183490" y="5200951"/>
            <a:ext cx="246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Georgios Seferis</a:t>
            </a:r>
            <a:endParaRPr b="0" i="0" sz="1400" u="none" cap="none" strike="noStrike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57"/>
          <p:cNvSpPr txBox="1"/>
          <p:nvPr/>
        </p:nvSpPr>
        <p:spPr>
          <a:xfrm>
            <a:off x="5662016" y="5290403"/>
            <a:ext cx="23913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Odysseas Elytis</a:t>
            </a:r>
            <a:endParaRPr b="0" i="0" sz="1400" u="none" cap="none" strike="noStrike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57"/>
          <p:cNvSpPr/>
          <p:nvPr/>
        </p:nvSpPr>
        <p:spPr>
          <a:xfrm>
            <a:off x="2081419" y="6048240"/>
            <a:ext cx="4626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Greek poets awarded the Nobel Prize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961" y="1023730"/>
            <a:ext cx="4500117" cy="479729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8"/>
          <p:cNvSpPr/>
          <p:nvPr/>
        </p:nvSpPr>
        <p:spPr>
          <a:xfrm>
            <a:off x="5068956" y="3438939"/>
            <a:ext cx="3498574" cy="1288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One of the most important contemporary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Greek composers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2" name="Google Shape;182;p58"/>
          <p:cNvSpPr/>
          <p:nvPr/>
        </p:nvSpPr>
        <p:spPr>
          <a:xfrm>
            <a:off x="5037745" y="2748338"/>
            <a:ext cx="24817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Mikis Theodorakis</a:t>
            </a:r>
            <a:endParaRPr b="0" i="0" sz="1800" u="none" cap="none" strike="noStrike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9"/>
          <p:cNvSpPr txBox="1"/>
          <p:nvPr>
            <p:ph type="title"/>
          </p:nvPr>
        </p:nvSpPr>
        <p:spPr>
          <a:xfrm>
            <a:off x="311700" y="5781594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42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Samples of ancient  greek art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8" name="Google Shape;188;p59"/>
          <p:cNvSpPr txBox="1"/>
          <p:nvPr>
            <p:ph idx="1" type="body"/>
          </p:nvPr>
        </p:nvSpPr>
        <p:spPr>
          <a:xfrm>
            <a:off x="450848" y="900529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Nature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in the Minoan civilization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9" name="Google Shape;18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685" y="1659835"/>
            <a:ext cx="4210524" cy="352812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9"/>
          <p:cNvSpPr/>
          <p:nvPr/>
        </p:nvSpPr>
        <p:spPr>
          <a:xfrm>
            <a:off x="4890982" y="2421826"/>
            <a:ext cx="3882737" cy="32356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0661" y="1630017"/>
            <a:ext cx="3866323" cy="3528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59"/>
          <p:cNvSpPr txBox="1"/>
          <p:nvPr/>
        </p:nvSpPr>
        <p:spPr>
          <a:xfrm>
            <a:off x="4776236" y="883896"/>
            <a:ext cx="33945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Blue Ladies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0"/>
          <p:cNvSpPr txBox="1"/>
          <p:nvPr>
            <p:ph type="title"/>
          </p:nvPr>
        </p:nvSpPr>
        <p:spPr>
          <a:xfrm>
            <a:off x="271943" y="5833999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42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Products of the land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8" name="Google Shape;198;p60"/>
          <p:cNvSpPr txBox="1"/>
          <p:nvPr>
            <p:ph idx="1" type="body"/>
          </p:nvPr>
        </p:nvSpPr>
        <p:spPr>
          <a:xfrm>
            <a:off x="341516" y="661989"/>
            <a:ext cx="4697623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Oil, olives, feta cheese and tomatoes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60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Grapes and wine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0" name="Google Shape;20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253" y="1182756"/>
            <a:ext cx="4459616" cy="350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9870" y="2117035"/>
            <a:ext cx="3787907" cy="353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61"/>
          <p:cNvGrpSpPr/>
          <p:nvPr/>
        </p:nvGrpSpPr>
        <p:grpSpPr>
          <a:xfrm>
            <a:off x="440712" y="587736"/>
            <a:ext cx="3000000" cy="2196200"/>
            <a:chOff x="316353" y="382280"/>
            <a:chExt cx="3000000" cy="1647150"/>
          </a:xfrm>
        </p:grpSpPr>
        <p:pic>
          <p:nvPicPr>
            <p:cNvPr id="207" name="Google Shape;207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2324" y="382280"/>
              <a:ext cx="2635449" cy="164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61"/>
            <p:cNvSpPr txBox="1"/>
            <p:nvPr/>
          </p:nvSpPr>
          <p:spPr>
            <a:xfrm>
              <a:off x="316353" y="398165"/>
              <a:ext cx="3000000" cy="346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Olympia</a:t>
              </a:r>
              <a:endParaRPr b="1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09" name="Google Shape;209;p61"/>
          <p:cNvGrpSpPr/>
          <p:nvPr/>
        </p:nvGrpSpPr>
        <p:grpSpPr>
          <a:xfrm>
            <a:off x="327715" y="3285111"/>
            <a:ext cx="2884975" cy="2342716"/>
            <a:chOff x="121326" y="2464161"/>
            <a:chExt cx="3091364" cy="1827699"/>
          </a:xfrm>
        </p:grpSpPr>
        <p:pic>
          <p:nvPicPr>
            <p:cNvPr id="210" name="Google Shape;210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8341" y="2464161"/>
              <a:ext cx="2924349" cy="182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61"/>
            <p:cNvSpPr txBox="1"/>
            <p:nvPr/>
          </p:nvSpPr>
          <p:spPr>
            <a:xfrm rot="-17503">
              <a:off x="122900" y="2543727"/>
              <a:ext cx="2298030" cy="624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Ancient theatre of Epidavros</a:t>
              </a:r>
              <a:endParaRPr b="1" i="0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61"/>
          <p:cNvGrpSpPr/>
          <p:nvPr/>
        </p:nvGrpSpPr>
        <p:grpSpPr>
          <a:xfrm>
            <a:off x="3091495" y="501253"/>
            <a:ext cx="3000000" cy="2219959"/>
            <a:chOff x="3128071" y="90646"/>
            <a:chExt cx="3000000" cy="1664969"/>
          </a:xfrm>
        </p:grpSpPr>
        <p:pic>
          <p:nvPicPr>
            <p:cNvPr id="213" name="Google Shape;213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88400" y="108438"/>
              <a:ext cx="2635449" cy="1647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61"/>
            <p:cNvSpPr txBox="1"/>
            <p:nvPr/>
          </p:nvSpPr>
          <p:spPr>
            <a:xfrm>
              <a:off x="3128071" y="90646"/>
              <a:ext cx="3000000" cy="553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Ancient temple of Poseidon, Sounio</a:t>
              </a:r>
              <a:endParaRPr b="1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15" name="Google Shape;215;p61"/>
          <p:cNvGrpSpPr/>
          <p:nvPr/>
        </p:nvGrpSpPr>
        <p:grpSpPr>
          <a:xfrm>
            <a:off x="5990023" y="544548"/>
            <a:ext cx="3000000" cy="2229667"/>
            <a:chOff x="6304577" y="174325"/>
            <a:chExt cx="3000000" cy="1672250"/>
          </a:xfrm>
        </p:grpSpPr>
        <p:pic>
          <p:nvPicPr>
            <p:cNvPr id="216" name="Google Shape;216;p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56150" y="199400"/>
              <a:ext cx="2635491" cy="1647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61"/>
            <p:cNvSpPr txBox="1"/>
            <p:nvPr/>
          </p:nvSpPr>
          <p:spPr>
            <a:xfrm>
              <a:off x="6304577" y="174325"/>
              <a:ext cx="3000000" cy="553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Ancient theater of Dodoni, Ioannina</a:t>
              </a:r>
              <a:endParaRPr b="1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18" name="Google Shape;218;p61"/>
          <p:cNvGrpSpPr/>
          <p:nvPr/>
        </p:nvGrpSpPr>
        <p:grpSpPr>
          <a:xfrm>
            <a:off x="5829088" y="3311945"/>
            <a:ext cx="2890630" cy="2333330"/>
            <a:chOff x="6055860" y="2571741"/>
            <a:chExt cx="3007314" cy="1749997"/>
          </a:xfrm>
        </p:grpSpPr>
        <p:pic>
          <p:nvPicPr>
            <p:cNvPr id="219" name="Google Shape;219;p6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63174" y="2571741"/>
              <a:ext cx="3000000" cy="17499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61"/>
            <p:cNvSpPr txBox="1"/>
            <p:nvPr/>
          </p:nvSpPr>
          <p:spPr>
            <a:xfrm>
              <a:off x="6055860" y="3524393"/>
              <a:ext cx="3000000" cy="6001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2nd Ancient Theater of Larissa</a:t>
              </a:r>
              <a:endParaRPr b="1" i="0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1"/>
          <p:cNvGrpSpPr/>
          <p:nvPr/>
        </p:nvGrpSpPr>
        <p:grpSpPr>
          <a:xfrm>
            <a:off x="3226004" y="3043125"/>
            <a:ext cx="2633472" cy="2723612"/>
            <a:chOff x="3226004" y="2282343"/>
            <a:chExt cx="2633472" cy="2042709"/>
          </a:xfrm>
        </p:grpSpPr>
        <p:pic>
          <p:nvPicPr>
            <p:cNvPr id="222" name="Google Shape;222;p6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39889" y="2387077"/>
              <a:ext cx="2583951" cy="1937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61"/>
            <p:cNvSpPr txBox="1"/>
            <p:nvPr/>
          </p:nvSpPr>
          <p:spPr>
            <a:xfrm>
              <a:off x="3226004" y="2282343"/>
              <a:ext cx="2633472" cy="6001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Roman  market </a:t>
              </a:r>
              <a:endParaRPr b="1" i="0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Thessaloniki</a:t>
              </a:r>
              <a:endParaRPr b="1" i="0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61"/>
          <p:cNvSpPr txBox="1"/>
          <p:nvPr/>
        </p:nvSpPr>
        <p:spPr>
          <a:xfrm>
            <a:off x="1353312" y="5952665"/>
            <a:ext cx="6700723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Famous archaeological sites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2"/>
          <p:cNvSpPr txBox="1"/>
          <p:nvPr>
            <p:ph type="title"/>
          </p:nvPr>
        </p:nvSpPr>
        <p:spPr>
          <a:xfrm>
            <a:off x="-98100" y="33"/>
            <a:ext cx="9242100" cy="70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t/>
            </a:r>
            <a:endParaRPr b="1"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900"/>
              <a:buFont typeface="Verdana"/>
              <a:buNone/>
            </a:pPr>
            <a:r>
              <a:rPr b="1" lang="en-US" sz="1900"/>
              <a:t>                              </a:t>
            </a:r>
            <a:endParaRPr b="1" sz="1900"/>
          </a:p>
        </p:txBody>
      </p:sp>
      <p:grpSp>
        <p:nvGrpSpPr>
          <p:cNvPr id="230" name="Google Shape;230;p62"/>
          <p:cNvGrpSpPr/>
          <p:nvPr/>
        </p:nvGrpSpPr>
        <p:grpSpPr>
          <a:xfrm>
            <a:off x="468173" y="574906"/>
            <a:ext cx="2699310" cy="2327527"/>
            <a:chOff x="497434" y="307238"/>
            <a:chExt cx="2699310" cy="1745645"/>
          </a:xfrm>
        </p:grpSpPr>
        <p:pic>
          <p:nvPicPr>
            <p:cNvPr id="231" name="Google Shape;231;p6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7434" y="307238"/>
              <a:ext cx="2692480" cy="1745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62"/>
            <p:cNvSpPr txBox="1"/>
            <p:nvPr/>
          </p:nvSpPr>
          <p:spPr>
            <a:xfrm flipH="1">
              <a:off x="1119226" y="314554"/>
              <a:ext cx="2077518" cy="276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Αchillion, Corfu</a:t>
              </a:r>
              <a:endParaRPr b="0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33" name="Google Shape;233;p62"/>
          <p:cNvGrpSpPr/>
          <p:nvPr/>
        </p:nvGrpSpPr>
        <p:grpSpPr>
          <a:xfrm>
            <a:off x="3216752" y="536125"/>
            <a:ext cx="2840476" cy="2596596"/>
            <a:chOff x="3050497" y="2298906"/>
            <a:chExt cx="2840476" cy="1947447"/>
          </a:xfrm>
        </p:grpSpPr>
        <p:pic>
          <p:nvPicPr>
            <p:cNvPr id="234" name="Google Shape;234;p6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50728" y="2298906"/>
              <a:ext cx="2840245" cy="1947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62"/>
            <p:cNvSpPr txBox="1"/>
            <p:nvPr/>
          </p:nvSpPr>
          <p:spPr>
            <a:xfrm>
              <a:off x="3050497" y="3839996"/>
              <a:ext cx="2560321" cy="276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Lindos, Rhodes</a:t>
              </a:r>
              <a:endParaRPr b="0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36" name="Google Shape;236;p62"/>
          <p:cNvGrpSpPr/>
          <p:nvPr/>
        </p:nvGrpSpPr>
        <p:grpSpPr>
          <a:xfrm>
            <a:off x="6090963" y="481795"/>
            <a:ext cx="2614731" cy="2510789"/>
            <a:chOff x="6090962" y="361346"/>
            <a:chExt cx="2614731" cy="1883092"/>
          </a:xfrm>
        </p:grpSpPr>
        <p:pic>
          <p:nvPicPr>
            <p:cNvPr id="237" name="Google Shape;237;p6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90962" y="377878"/>
              <a:ext cx="2592060" cy="1866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62"/>
            <p:cNvSpPr txBox="1"/>
            <p:nvPr/>
          </p:nvSpPr>
          <p:spPr>
            <a:xfrm>
              <a:off x="7248941" y="361346"/>
              <a:ext cx="1456752" cy="276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Mykonos </a:t>
              </a:r>
              <a:endParaRPr b="0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39" name="Google Shape;239;p62"/>
          <p:cNvGrpSpPr/>
          <p:nvPr/>
        </p:nvGrpSpPr>
        <p:grpSpPr>
          <a:xfrm>
            <a:off x="438309" y="3294863"/>
            <a:ext cx="2697857" cy="2610019"/>
            <a:chOff x="-770816" y="2871669"/>
            <a:chExt cx="2841442" cy="1995299"/>
          </a:xfrm>
        </p:grpSpPr>
        <p:pic>
          <p:nvPicPr>
            <p:cNvPr id="240" name="Google Shape;240;p6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770816" y="2871669"/>
              <a:ext cx="2841442" cy="1995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62"/>
            <p:cNvSpPr txBox="1"/>
            <p:nvPr/>
          </p:nvSpPr>
          <p:spPr>
            <a:xfrm>
              <a:off x="-219155" y="2879226"/>
              <a:ext cx="2289779" cy="2823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Portara, Naxos</a:t>
              </a:r>
              <a:endParaRPr b="1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42" name="Google Shape;242;p62"/>
          <p:cNvGrpSpPr/>
          <p:nvPr/>
        </p:nvGrpSpPr>
        <p:grpSpPr>
          <a:xfrm>
            <a:off x="3170707" y="3315014"/>
            <a:ext cx="2882471" cy="2600492"/>
            <a:chOff x="3170706" y="2379480"/>
            <a:chExt cx="3083317" cy="2057150"/>
          </a:xfrm>
        </p:grpSpPr>
        <p:pic>
          <p:nvPicPr>
            <p:cNvPr id="243" name="Google Shape;243;p6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170706" y="2379480"/>
              <a:ext cx="3083317" cy="20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62"/>
            <p:cNvSpPr txBox="1"/>
            <p:nvPr/>
          </p:nvSpPr>
          <p:spPr>
            <a:xfrm>
              <a:off x="3559360" y="2425806"/>
              <a:ext cx="1730558" cy="292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Zakynthos</a:t>
              </a:r>
              <a:endParaRPr b="1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245" name="Google Shape;245;p62"/>
          <p:cNvGrpSpPr/>
          <p:nvPr/>
        </p:nvGrpSpPr>
        <p:grpSpPr>
          <a:xfrm>
            <a:off x="6085165" y="3306469"/>
            <a:ext cx="2641869" cy="2571312"/>
            <a:chOff x="6092479" y="2472537"/>
            <a:chExt cx="2641869" cy="1928484"/>
          </a:xfrm>
        </p:grpSpPr>
        <p:pic>
          <p:nvPicPr>
            <p:cNvPr id="246" name="Google Shape;246;p6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092479" y="2472538"/>
              <a:ext cx="2590663" cy="1928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62"/>
            <p:cNvSpPr txBox="1"/>
            <p:nvPr/>
          </p:nvSpPr>
          <p:spPr>
            <a:xfrm>
              <a:off x="6100876" y="2472537"/>
              <a:ext cx="2633472" cy="2769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002060"/>
                  </a:solidFill>
                  <a:latin typeface="Georgia"/>
                  <a:ea typeface="Georgia"/>
                  <a:cs typeface="Georgia"/>
                  <a:sym typeface="Georgia"/>
                </a:rPr>
                <a:t>Κaldera, Santorini</a:t>
              </a:r>
              <a:endParaRPr b="1" i="0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248" name="Google Shape;248;p62"/>
          <p:cNvSpPr txBox="1"/>
          <p:nvPr/>
        </p:nvSpPr>
        <p:spPr>
          <a:xfrm>
            <a:off x="424282" y="5920436"/>
            <a:ext cx="831006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Beautiful landscapes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8214" y="374418"/>
            <a:ext cx="4595686" cy="6109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3"/>
          <p:cNvSpPr txBox="1"/>
          <p:nvPr/>
        </p:nvSpPr>
        <p:spPr>
          <a:xfrm>
            <a:off x="633742" y="2183400"/>
            <a:ext cx="2954284" cy="2759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Greece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is  divided 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in 13 regions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5.googleusercontent.com/eU9ZOqRS6Ss4TbuPRqvvu701fclG6zPGUMTKrLyCHz_A_2yzFVclmycZ8mT-uUHqxaLJId2feDF7JeimrIN0IGPSYj4uSrzhDBRa4w4xgWHzDex-SwsXDuxF7IzTSZhUCzctNUDb" id="259" name="Google Shape;25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9184" y="1102679"/>
            <a:ext cx="6765621" cy="507291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64"/>
          <p:cNvSpPr/>
          <p:nvPr/>
        </p:nvSpPr>
        <p:spPr>
          <a:xfrm>
            <a:off x="2589582" y="405027"/>
            <a:ext cx="463783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THESSALY, our region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1" name="Google Shape;261;p64"/>
          <p:cNvSpPr/>
          <p:nvPr/>
        </p:nvSpPr>
        <p:spPr>
          <a:xfrm>
            <a:off x="2913575" y="1950975"/>
            <a:ext cx="2315950" cy="1932667"/>
          </a:xfrm>
          <a:custGeom>
            <a:rect b="b" l="l" r="r" t="t"/>
            <a:pathLst>
              <a:path extrusionOk="0" h="57980" w="92638">
                <a:moveTo>
                  <a:pt x="59485" y="21076"/>
                </a:moveTo>
                <a:cubicBezTo>
                  <a:pt x="56741" y="10088"/>
                  <a:pt x="43681" y="-1889"/>
                  <a:pt x="32576" y="334"/>
                </a:cubicBezTo>
                <a:cubicBezTo>
                  <a:pt x="17114" y="3429"/>
                  <a:pt x="-6371" y="22691"/>
                  <a:pt x="1743" y="36212"/>
                </a:cubicBezTo>
                <a:cubicBezTo>
                  <a:pt x="8117" y="46833"/>
                  <a:pt x="20825" y="53037"/>
                  <a:pt x="32576" y="56954"/>
                </a:cubicBezTo>
                <a:cubicBezTo>
                  <a:pt x="38072" y="58786"/>
                  <a:pt x="44207" y="57673"/>
                  <a:pt x="49955" y="56954"/>
                </a:cubicBezTo>
                <a:cubicBezTo>
                  <a:pt x="63890" y="55211"/>
                  <a:pt x="80288" y="50701"/>
                  <a:pt x="88076" y="39015"/>
                </a:cubicBezTo>
                <a:cubicBezTo>
                  <a:pt x="91043" y="34563"/>
                  <a:pt x="94406" y="27771"/>
                  <a:pt x="91439" y="23319"/>
                </a:cubicBezTo>
                <a:cubicBezTo>
                  <a:pt x="85301" y="14109"/>
                  <a:pt x="66751" y="8765"/>
                  <a:pt x="58925" y="1659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8391" y="318052"/>
            <a:ext cx="5330175" cy="620840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5"/>
          <p:cNvSpPr txBox="1"/>
          <p:nvPr/>
        </p:nvSpPr>
        <p:spPr>
          <a:xfrm>
            <a:off x="360156" y="1298208"/>
            <a:ext cx="3708000" cy="34470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Most of Thessaly is a plain.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The main products are: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143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Cotton</a:t>
            </a:r>
            <a:endParaRPr/>
          </a:p>
          <a:p>
            <a:pPr indent="-1143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Wheat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143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Corn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1430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Tobacco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KhcTffrEcyrjlvsp06xkz1NBo7PngtzD3JyH_EM72T6S6NZb61GSwnecuRayHlGyGPBP8dhlBYx9sj53a_dDH5a53II_0vTGHvgi7DWPVEV1h_4byN6SDuVzaR7LIgmR-BbyQoAR" id="272" name="Google Shape;27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039" y="463800"/>
            <a:ext cx="4578280" cy="350787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6"/>
          <p:cNvSpPr txBox="1"/>
          <p:nvPr>
            <p:ph type="title"/>
          </p:nvPr>
        </p:nvSpPr>
        <p:spPr>
          <a:xfrm>
            <a:off x="470082" y="83501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2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LARISSA, our city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https://lh3.googleusercontent.com/LP4j7taY9S7kBTZAYYTOCNdiCzZo0RAhu0LeMzZVVcNmhf2KaOT_d9kbkjMoMcTyakddM-AyZxTXttjZ9e7K1IVy21MXUpvq3Zyj2RhrRTEDa_lur8vyk3NpMmt4z8b-_JcjQ7oN" id="274" name="Google Shape;27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3037" y="2528968"/>
            <a:ext cx="4446322" cy="33357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66"/>
          <p:cNvCxnSpPr/>
          <p:nvPr/>
        </p:nvCxnSpPr>
        <p:spPr>
          <a:xfrm flipH="1" rot="10800000">
            <a:off x="3450897" y="4868385"/>
            <a:ext cx="2382600" cy="8784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65500" rotWithShape="0" dir="5400000" dist="3810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9"/>
          <p:cNvSpPr/>
          <p:nvPr/>
        </p:nvSpPr>
        <p:spPr>
          <a:xfrm>
            <a:off x="3430830" y="1141172"/>
            <a:ext cx="1258351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526" y="931534"/>
            <a:ext cx="4397725" cy="4994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9"/>
          <p:cNvSpPr txBox="1"/>
          <p:nvPr/>
        </p:nvSpPr>
        <p:spPr>
          <a:xfrm>
            <a:off x="4714400" y="2260851"/>
            <a:ext cx="4207500" cy="18466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southeastern Europe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southern tip of the Balkans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crossroads of Europe, Asia, Africa.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p49"/>
          <p:cNvSpPr txBox="1"/>
          <p:nvPr/>
        </p:nvSpPr>
        <p:spPr>
          <a:xfrm>
            <a:off x="5178338" y="5169767"/>
            <a:ext cx="3279600" cy="4000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49"/>
          <p:cNvSpPr txBox="1"/>
          <p:nvPr/>
        </p:nvSpPr>
        <p:spPr>
          <a:xfrm>
            <a:off x="2452625" y="448467"/>
            <a:ext cx="4207500" cy="4000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7"/>
          <p:cNvSpPr txBox="1"/>
          <p:nvPr>
            <p:ph type="title"/>
          </p:nvPr>
        </p:nvSpPr>
        <p:spPr>
          <a:xfrm>
            <a:off x="315780" y="5914390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800"/>
              <a:buFont typeface="Georgia"/>
              <a:buNone/>
            </a:pP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Larissa</a:t>
            </a:r>
            <a:endParaRPr b="1"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1" name="Google Shape;28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8640" y="1453287"/>
            <a:ext cx="4857927" cy="39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67"/>
          <p:cNvSpPr/>
          <p:nvPr/>
        </p:nvSpPr>
        <p:spPr>
          <a:xfrm>
            <a:off x="410902" y="1475790"/>
            <a:ext cx="3362445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Larissa is the capital of the Region of  Thessaly.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It is built on both banks of the Pinios River.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Larissa is almost 8,000 years old.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father of medicine, Hippocrates, lived and died in Larissa.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8"/>
          <p:cNvSpPr txBox="1"/>
          <p:nvPr>
            <p:ph type="title"/>
          </p:nvPr>
        </p:nvSpPr>
        <p:spPr>
          <a:xfrm>
            <a:off x="386205" y="1230924"/>
            <a:ext cx="3822379" cy="53574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Georgia"/>
              <a:buNone/>
            </a:pPr>
            <a:br>
              <a:rPr b="1" i="0" lang="en-US" sz="2000" u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2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2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2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2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b="1" i="0" lang="en-US" sz="2000" u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b="1" i="0" sz="2000" u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Georgia"/>
              <a:buNone/>
            </a:pPr>
            <a: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It was built </a:t>
            </a: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at</a:t>
            </a:r>
            <a: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the end οf the 3</a:t>
            </a:r>
            <a:r>
              <a:rPr baseline="30000"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rd  </a:t>
            </a:r>
            <a: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century BC.</a:t>
            </a:r>
            <a:b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It </a:t>
            </a:r>
            <a: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is a typical Hellenistic theatre</a:t>
            </a:r>
            <a:b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It is divided into three basic parts:</a:t>
            </a:r>
            <a:b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i="0" lang="en-US" sz="2000" u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Koilon  -  orchestra  -  scene</a:t>
            </a:r>
            <a:br>
              <a:rPr b="0" lang="en-US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/>
            </a:br>
            <a:endParaRPr/>
          </a:p>
        </p:txBody>
      </p:sp>
      <p:pic>
        <p:nvPicPr>
          <p:cNvPr id="288" name="Google Shape;28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8717" y="1716634"/>
            <a:ext cx="4542502" cy="360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8723" y="486400"/>
            <a:ext cx="4542500" cy="528823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68"/>
          <p:cNvSpPr/>
          <p:nvPr/>
        </p:nvSpPr>
        <p:spPr>
          <a:xfrm>
            <a:off x="313860" y="5868411"/>
            <a:ext cx="8546122" cy="659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 first ancient theatre of Larissa</a:t>
            </a:r>
            <a:endParaRPr b="0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692" y="452040"/>
            <a:ext cx="6070959" cy="543294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9"/>
          <p:cNvSpPr txBox="1"/>
          <p:nvPr/>
        </p:nvSpPr>
        <p:spPr>
          <a:xfrm>
            <a:off x="413176" y="1408494"/>
            <a:ext cx="2470702" cy="31700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Thessalian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Horse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Bucephalus,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horse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of Alexander the Great,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was of the thessalian race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7" name="Google Shape;297;p69"/>
          <p:cNvSpPr/>
          <p:nvPr/>
        </p:nvSpPr>
        <p:spPr>
          <a:xfrm>
            <a:off x="323452" y="5994250"/>
            <a:ext cx="84992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 landmark of the city</a:t>
            </a:r>
            <a:endParaRPr b="0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0"/>
          <p:cNvSpPr txBox="1"/>
          <p:nvPr>
            <p:ph type="title"/>
          </p:nvPr>
        </p:nvSpPr>
        <p:spPr>
          <a:xfrm>
            <a:off x="325556" y="5830385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800"/>
              <a:buFont typeface="Georgia"/>
              <a:buNone/>
            </a:pP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Larissa Athletic Union</a:t>
            </a:r>
            <a:endParaRPr b="1"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3" name="Google Shape;303;p70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colours of the team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are crimson and white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and its emblem is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 horse on its hind legs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team's nicknames are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‘the Crimsons’ and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‘the Queen of the Plain’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4" name="Google Shape;30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629" y="542612"/>
            <a:ext cx="3898760" cy="521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"/>
          <p:cNvSpPr txBox="1"/>
          <p:nvPr>
            <p:ph type="ctrTitle"/>
          </p:nvPr>
        </p:nvSpPr>
        <p:spPr>
          <a:xfrm>
            <a:off x="952919" y="4029388"/>
            <a:ext cx="7772400" cy="7694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015"/>
              <a:buFont typeface="Comic Sans MS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  3</a:t>
            </a:r>
            <a:r>
              <a:rPr baseline="30000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rd</a:t>
            </a: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High School of Larissa, Greece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0" name="Google Shape;310;p1"/>
          <p:cNvSpPr txBox="1"/>
          <p:nvPr/>
        </p:nvSpPr>
        <p:spPr>
          <a:xfrm>
            <a:off x="1524000" y="1219200"/>
            <a:ext cx="6248400" cy="1046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7E953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b="1" baseline="30000" i="0" lang="en-US" sz="4400" u="none" cap="none" strike="noStrike">
                <a:solidFill>
                  <a:srgbClr val="7E9532"/>
                </a:solid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b="1" i="0" lang="en-US" sz="4400" u="none" cap="none" strike="noStrike">
                <a:solidFill>
                  <a:srgbClr val="7E9532"/>
                </a:solidFill>
                <a:latin typeface="Comic Sans MS"/>
                <a:ea typeface="Comic Sans MS"/>
                <a:cs typeface="Comic Sans MS"/>
                <a:sym typeface="Comic Sans MS"/>
              </a:rPr>
              <a:t> Gymnasio Larissas</a:t>
            </a:r>
            <a:br>
              <a:rPr b="1" i="0" lang="en-US" sz="1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0" i="0" sz="18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1" name="Google Shape;3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538163"/>
            <a:ext cx="8001000" cy="30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"/>
          <p:cNvSpPr txBox="1"/>
          <p:nvPr/>
        </p:nvSpPr>
        <p:spPr>
          <a:xfrm>
            <a:off x="5998866" y="5184950"/>
            <a:ext cx="26340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 short presentation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"/>
          <p:cNvSpPr txBox="1"/>
          <p:nvPr>
            <p:ph type="title"/>
          </p:nvPr>
        </p:nvSpPr>
        <p:spPr>
          <a:xfrm>
            <a:off x="296097" y="5504530"/>
            <a:ext cx="8526356" cy="8348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3</a:t>
            </a:r>
            <a:r>
              <a:rPr b="1" baseline="30000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rd</a:t>
            </a: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Gymnasio Larissas</a:t>
            </a:r>
            <a:endParaRPr b="1"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3ο γυμνάσιο.jpg" id="318" name="Google Shape;318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837" y="655327"/>
            <a:ext cx="8100390" cy="509573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"/>
          <p:cNvSpPr/>
          <p:nvPr/>
        </p:nvSpPr>
        <p:spPr>
          <a:xfrm>
            <a:off x="3281704" y="5243060"/>
            <a:ext cx="21980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Our school</a:t>
            </a:r>
            <a:endParaRPr b="0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"/>
          <p:cNvSpPr txBox="1"/>
          <p:nvPr>
            <p:ph type="title"/>
          </p:nvPr>
        </p:nvSpPr>
        <p:spPr>
          <a:xfrm>
            <a:off x="440743" y="68039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A secondary public school education is compulsory in Greece up to the age of 15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5" name="Google Shape;325;p6"/>
          <p:cNvSpPr txBox="1"/>
          <p:nvPr>
            <p:ph idx="1" type="body"/>
          </p:nvPr>
        </p:nvSpPr>
        <p:spPr>
          <a:xfrm>
            <a:off x="390053" y="2142701"/>
            <a:ext cx="8355507" cy="3250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Our school was founded in 1976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91440" lvl="0" marL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1440"/>
              <a:buChar char="⚫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3 grades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91440" lvl="0" marL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1440"/>
              <a:buChar char="⚫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362 students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91440" lvl="0" marL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1440"/>
              <a:buChar char="⚫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32 teachers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91440" lvl="0" marL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1440"/>
              <a:buChar char="⚫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afternoon classes for 60 refugee students</a:t>
            </a:r>
            <a:endParaRPr b="1" i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 subjects we learn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1" name="Google Shape;331;p7"/>
          <p:cNvSpPr txBox="1"/>
          <p:nvPr>
            <p:ph idx="1" type="body"/>
          </p:nvPr>
        </p:nvSpPr>
        <p:spPr>
          <a:xfrm>
            <a:off x="447479" y="1241197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2730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Science: Physics/Math/Chemistry/Biology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Computer Studies/Technology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Geography/History/ Religion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Ancient and modern Greek language and literature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Foreign languages (English/French/German)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Music/ Arts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Home economics/ Civil education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73050" lvl="0" marL="27305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Physical Education/Sports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04140" lvl="0" marL="2730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660"/>
              <a:buNone/>
            </a:pPr>
            <a:r>
              <a:t/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υποδοχή προσφύγων 1.jpg" id="336" name="Google Shape;33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6770" y="512465"/>
            <a:ext cx="6340510" cy="527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"/>
          <p:cNvSpPr txBox="1"/>
          <p:nvPr>
            <p:ph type="title"/>
          </p:nvPr>
        </p:nvSpPr>
        <p:spPr>
          <a:xfrm>
            <a:off x="467479" y="5868236"/>
            <a:ext cx="8229600" cy="79323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Georgia"/>
              <a:buNone/>
            </a:pP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Refugee  students have afternoon classes </a:t>
            </a: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either attend morning classes</a:t>
            </a: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"/>
          <p:cNvSpPr txBox="1"/>
          <p:nvPr>
            <p:ph type="ctrTitle"/>
          </p:nvPr>
        </p:nvSpPr>
        <p:spPr>
          <a:xfrm>
            <a:off x="990600" y="1600200"/>
            <a:ext cx="7162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6D9E8"/>
              </a:buClr>
              <a:buSzPts val="6600"/>
              <a:buFont typeface="Comic Sans MS"/>
              <a:buNone/>
            </a:pPr>
            <a:r>
              <a:rPr lang="en-US" sz="4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School activities</a:t>
            </a:r>
            <a:br>
              <a:rPr lang="en-US" sz="4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4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4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Ecology</a:t>
            </a:r>
            <a:endParaRPr sz="40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6504" y="337930"/>
            <a:ext cx="4313583" cy="615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0"/>
          <p:cNvSpPr txBox="1"/>
          <p:nvPr/>
        </p:nvSpPr>
        <p:spPr>
          <a:xfrm>
            <a:off x="553300" y="2252000"/>
            <a:ext cx="3000000" cy="18466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Albania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North Macedonia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Bulgaria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Turkey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"/>
          <p:cNvSpPr txBox="1"/>
          <p:nvPr>
            <p:ph idx="1" type="body"/>
          </p:nvPr>
        </p:nvSpPr>
        <p:spPr>
          <a:xfrm>
            <a:off x="457200" y="336574"/>
            <a:ext cx="3049675" cy="567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Char char="⚫"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We run a campaign to collect plastic caps.</a:t>
            </a:r>
            <a:endParaRPr/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Char char="⚫"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We learn how important recycling is for a sustainable living and we practice active citizenship.</a:t>
            </a:r>
            <a:endParaRPr/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Char char="⚫"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Every year we buy and donate a wheelchair with the collected caps</a:t>
            </a:r>
            <a:endParaRPr/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b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8" name="Google Shape;348;p12"/>
          <p:cNvSpPr/>
          <p:nvPr/>
        </p:nvSpPr>
        <p:spPr>
          <a:xfrm>
            <a:off x="2378942" y="531912"/>
            <a:ext cx="42306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Plastic caps collection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apakia.jpg" id="349" name="Google Shape;3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6536" y="1487156"/>
            <a:ext cx="5194998" cy="3928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 txBox="1"/>
          <p:nvPr>
            <p:ph type="title"/>
          </p:nvPr>
        </p:nvSpPr>
        <p:spPr>
          <a:xfrm>
            <a:off x="311499" y="5858188"/>
            <a:ext cx="8485833" cy="8268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‘Planting trees’ campaign </a:t>
            </a:r>
            <a:br>
              <a:rPr lang="en-US" sz="1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31103511_1233583080107590_610962382722400899_n.jpg" id="355" name="Google Shape;355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884" y="552660"/>
            <a:ext cx="7084088" cy="5225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/>
          <p:nvPr>
            <p:ph type="title"/>
          </p:nvPr>
        </p:nvSpPr>
        <p:spPr>
          <a:xfrm rot="240">
            <a:off x="278892" y="5576847"/>
            <a:ext cx="8610600" cy="183507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5686C"/>
              </a:buClr>
              <a:buSzPct val="100000"/>
              <a:buFont typeface="Comic Sans MS"/>
              <a:buNone/>
            </a:pPr>
            <a:r>
              <a:rPr lang="en-US" sz="3000">
                <a:solidFill>
                  <a:srgbClr val="056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22/4/2018    </a:t>
            </a:r>
            <a:endParaRPr sz="20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Georgia"/>
              <a:buNone/>
            </a:pP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We planted more than 400 trees !</a:t>
            </a:r>
            <a:b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>
                <a:solidFill>
                  <a:srgbClr val="05686C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>
                <a:solidFill>
                  <a:srgbClr val="05686C"/>
                </a:solidFill>
              </a:rPr>
              <a:t> </a:t>
            </a:r>
            <a:endParaRPr>
              <a:solidFill>
                <a:srgbClr val="05686C"/>
              </a:solidFill>
            </a:endParaRPr>
          </a:p>
        </p:txBody>
      </p:sp>
      <p:pic>
        <p:nvPicPr>
          <p:cNvPr descr="ΔΕΝΤΡΟΦΎΤΕΥΣΗ 1.jpg" id="361" name="Google Shape;361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997" y="486709"/>
            <a:ext cx="4201200" cy="366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1143666_1233582790107619_6125196280456189195_n.jpg" id="362" name="Google Shape;362;p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7697" y="2341266"/>
            <a:ext cx="4995984" cy="3445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/>
          <p:nvPr>
            <p:ph type="title"/>
          </p:nvPr>
        </p:nvSpPr>
        <p:spPr>
          <a:xfrm>
            <a:off x="437430" y="5707463"/>
            <a:ext cx="8229600" cy="61808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Georgia"/>
              <a:buNone/>
            </a:pP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Stomio beach 2017-18</a:t>
            </a:r>
            <a:endParaRPr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ΣΤΌΜΙΟ 1.JPG" id="368" name="Google Shape;36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3602" y="1504259"/>
            <a:ext cx="6281738" cy="41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8"/>
          <p:cNvSpPr/>
          <p:nvPr/>
        </p:nvSpPr>
        <p:spPr>
          <a:xfrm>
            <a:off x="432079" y="482322"/>
            <a:ext cx="827984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Beach cleanups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0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442127" y="1004184"/>
            <a:ext cx="824969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Part of a European and National campaign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/>
          <p:nvPr>
            <p:ph type="title"/>
          </p:nvPr>
        </p:nvSpPr>
        <p:spPr>
          <a:xfrm flipH="1">
            <a:off x="351692" y="5886746"/>
            <a:ext cx="8440614" cy="9712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116129"/>
              <a:buFont typeface="Verdana"/>
              <a:buNone/>
            </a:pPr>
            <a:br>
              <a:rPr lang="en-US">
                <a:solidFill>
                  <a:srgbClr val="0B5394"/>
                </a:solidFill>
              </a:rPr>
            </a:br>
            <a:r>
              <a:rPr lang="en-US">
                <a:solidFill>
                  <a:srgbClr val="0B5394"/>
                </a:solidFill>
              </a:rPr>
              <a:t>     </a:t>
            </a:r>
            <a:r>
              <a:rPr lang="en-US" sz="3205">
                <a:solidFill>
                  <a:srgbClr val="0B5394"/>
                </a:solidFill>
              </a:rPr>
              <a:t> </a:t>
            </a:r>
            <a:br>
              <a:rPr lang="en-US" sz="3205">
                <a:solidFill>
                  <a:srgbClr val="0B5394"/>
                </a:solidFill>
              </a:rPr>
            </a:br>
            <a:br>
              <a:rPr lang="en-US" sz="3205">
                <a:solidFill>
                  <a:srgbClr val="0B5394"/>
                </a:solidFill>
              </a:rPr>
            </a:br>
            <a:br>
              <a:rPr lang="en-US" sz="3205">
                <a:solidFill>
                  <a:srgbClr val="0B5394"/>
                </a:solidFill>
              </a:rPr>
            </a:br>
            <a:br>
              <a:rPr lang="en-US" sz="3205">
                <a:solidFill>
                  <a:srgbClr val="0B5394"/>
                </a:solidFill>
              </a:rPr>
            </a:br>
            <a:br>
              <a:rPr lang="en-US" sz="3205">
                <a:solidFill>
                  <a:srgbClr val="0B5394"/>
                </a:solidFill>
              </a:rPr>
            </a:br>
            <a:r>
              <a:rPr lang="en-US" sz="3205">
                <a:solidFill>
                  <a:srgbClr val="0B5394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Platamonas beach 2018-19</a:t>
            </a:r>
            <a:br>
              <a:rPr lang="en-US" sz="31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1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76" name="Google Shape;37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795" y="456654"/>
            <a:ext cx="4640400" cy="34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5387" y="2473304"/>
            <a:ext cx="4641334" cy="348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1998" y="2660374"/>
            <a:ext cx="5694072" cy="379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7931" y="387626"/>
            <a:ext cx="4419601" cy="29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0"/>
          <p:cNvSpPr txBox="1"/>
          <p:nvPr/>
        </p:nvSpPr>
        <p:spPr>
          <a:xfrm>
            <a:off x="4572000" y="1066800"/>
            <a:ext cx="426720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Leptokarya beach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5398477" y="1572567"/>
            <a:ext cx="2514600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2020-21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1"/>
          <p:cNvSpPr txBox="1"/>
          <p:nvPr>
            <p:ph type="title"/>
          </p:nvPr>
        </p:nvSpPr>
        <p:spPr>
          <a:xfrm>
            <a:off x="457192" y="5764966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b="1" lang="en-US" sz="2800">
                <a:solidFill>
                  <a:srgbClr val="0070C0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‘Upcycle project’</a:t>
            </a:r>
            <a:endParaRPr b="1"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1" name="Google Shape;391;p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4787" y="483756"/>
            <a:ext cx="7275006" cy="536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4165" y="417444"/>
            <a:ext cx="3962400" cy="29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383" y="417444"/>
            <a:ext cx="37592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1331" y="2481470"/>
            <a:ext cx="53848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2"/>
          <p:cNvSpPr txBox="1"/>
          <p:nvPr/>
        </p:nvSpPr>
        <p:spPr>
          <a:xfrm>
            <a:off x="476469" y="3802310"/>
            <a:ext cx="2869632" cy="2169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We turned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old desks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and used tins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into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recycling bins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4"/>
          <p:cNvSpPr txBox="1"/>
          <p:nvPr>
            <p:ph type="title"/>
          </p:nvPr>
        </p:nvSpPr>
        <p:spPr>
          <a:xfrm>
            <a:off x="313172" y="5898381"/>
            <a:ext cx="8499231" cy="5978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Verdana"/>
              <a:buNone/>
            </a:pPr>
            <a:r>
              <a:rPr lang="en-US"/>
              <a:t>  </a:t>
            </a:r>
            <a:r>
              <a:rPr lang="en-US" sz="32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School gardens</a:t>
            </a:r>
            <a:endParaRPr sz="31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5" name="Google Shape;4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188" y="3079819"/>
            <a:ext cx="3745483" cy="280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7728" y="546711"/>
            <a:ext cx="5333999" cy="400049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4"/>
          <p:cNvSpPr/>
          <p:nvPr/>
        </p:nvSpPr>
        <p:spPr>
          <a:xfrm>
            <a:off x="5014074" y="5053671"/>
            <a:ext cx="32944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Planting decorative plants</a:t>
            </a:r>
            <a:endParaRPr b="1" i="0" sz="1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"/>
          <p:cNvSpPr txBox="1"/>
          <p:nvPr>
            <p:ph type="title"/>
          </p:nvPr>
        </p:nvSpPr>
        <p:spPr>
          <a:xfrm>
            <a:off x="361742" y="5582925"/>
            <a:ext cx="8470759" cy="73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Learning about  herbs</a:t>
            </a:r>
            <a:endParaRPr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13" name="Google Shape;4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427" y="553125"/>
            <a:ext cx="3657599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954028" y="1154581"/>
            <a:ext cx="5412018" cy="403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668781">
            <a:off x="358716" y="2746970"/>
            <a:ext cx="3863591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1"/>
          <p:cNvSpPr txBox="1"/>
          <p:nvPr>
            <p:ph type="title"/>
          </p:nvPr>
        </p:nvSpPr>
        <p:spPr>
          <a:xfrm>
            <a:off x="-471102" y="1472827"/>
            <a:ext cx="39999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</a:pP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Population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eorgia"/>
              <a:buNone/>
            </a:pPr>
            <a:r>
              <a:t/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7" name="Google Shape;127;p51"/>
          <p:cNvSpPr txBox="1"/>
          <p:nvPr>
            <p:ph idx="1" type="body"/>
          </p:nvPr>
        </p:nvSpPr>
        <p:spPr>
          <a:xfrm>
            <a:off x="0" y="2724000"/>
            <a:ext cx="39999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latin typeface="Georgia"/>
                <a:ea typeface="Georgia"/>
                <a:cs typeface="Georgia"/>
                <a:sym typeface="Georgia"/>
              </a:rPr>
              <a:t>               </a:t>
            </a: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10,72 million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   </a:t>
            </a: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people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8" name="Google Shape;1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5676" y="737733"/>
            <a:ext cx="5816225" cy="49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6"/>
          <p:cNvSpPr txBox="1"/>
          <p:nvPr>
            <p:ph type="title"/>
          </p:nvPr>
        </p:nvSpPr>
        <p:spPr>
          <a:xfrm>
            <a:off x="462224" y="5576836"/>
            <a:ext cx="8270958" cy="72548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Taking care of our plant nursery</a:t>
            </a:r>
            <a:endParaRPr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21" name="Google Shape;4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913983">
            <a:off x="311223" y="471938"/>
            <a:ext cx="408819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3607139" y="2073310"/>
            <a:ext cx="502920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7"/>
          <p:cNvSpPr txBox="1"/>
          <p:nvPr>
            <p:ph type="title"/>
          </p:nvPr>
        </p:nvSpPr>
        <p:spPr>
          <a:xfrm>
            <a:off x="533290" y="5787850"/>
            <a:ext cx="3810000" cy="60468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Our garden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28" name="Google Shape;4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192771" y="1384064"/>
            <a:ext cx="5011329" cy="385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260" y="434008"/>
            <a:ext cx="3963965" cy="272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7"/>
          <p:cNvSpPr txBox="1"/>
          <p:nvPr/>
        </p:nvSpPr>
        <p:spPr>
          <a:xfrm>
            <a:off x="4942842" y="5667852"/>
            <a:ext cx="38862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248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Our products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20210422_113421.jpg" id="431" name="Google Shape;43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623" y="3255665"/>
            <a:ext cx="4151571" cy="2628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75fdddc1c_0_0"/>
          <p:cNvSpPr txBox="1"/>
          <p:nvPr>
            <p:ph type="ctrTitle"/>
          </p:nvPr>
        </p:nvSpPr>
        <p:spPr>
          <a:xfrm>
            <a:off x="311700" y="934350"/>
            <a:ext cx="85206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Georgia"/>
              <a:buNone/>
            </a:pPr>
            <a:r>
              <a:rPr b="1" lang="en-US" sz="32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Other activities</a:t>
            </a:r>
            <a:endParaRPr b="1" sz="32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 txBox="1"/>
          <p:nvPr>
            <p:ph type="title"/>
          </p:nvPr>
        </p:nvSpPr>
        <p:spPr>
          <a:xfrm>
            <a:off x="416169" y="4779630"/>
            <a:ext cx="8305800" cy="32931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5400"/>
              <a:buFont typeface="Comic Sans MS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White Card campaign </a:t>
            </a:r>
            <a:br>
              <a:rPr b="1" lang="en-US" sz="5400">
                <a:solidFill>
                  <a:srgbClr val="21B2C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-US" sz="5400">
                <a:solidFill>
                  <a:srgbClr val="21B2C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b="1" lang="en-US" sz="5400">
                <a:solidFill>
                  <a:srgbClr val="21B2C8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1" sz="5400">
              <a:solidFill>
                <a:srgbClr val="21B2C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MG_20210408_125105_544.jpg" id="443" name="Google Shape;4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345" y="913962"/>
            <a:ext cx="4470542" cy="4495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210408_135233_480.jpg" id="444" name="Google Shape;44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4607" y="582457"/>
            <a:ext cx="460244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Στιγμιότυπο οθόνης 2021-10-08 193526.png" id="449" name="Google Shape;44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1949" y="397565"/>
            <a:ext cx="5174973" cy="2687854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392"/>
              </a:srgbClr>
            </a:outerShdw>
          </a:effectLst>
        </p:spPr>
      </p:pic>
      <p:pic>
        <p:nvPicPr>
          <p:cNvPr descr="Στιγμιότυπο οθόνης 2021-10-08 193339.png" id="450" name="Google Shape;45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312" y="2146852"/>
            <a:ext cx="4800638" cy="2642854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392"/>
              </a:srgbClr>
            </a:outerShdw>
          </a:effectLst>
        </p:spPr>
      </p:pic>
      <p:sp>
        <p:nvSpPr>
          <p:cNvPr id="451" name="Google Shape;451;p29"/>
          <p:cNvSpPr txBox="1"/>
          <p:nvPr>
            <p:ph type="title"/>
          </p:nvPr>
        </p:nvSpPr>
        <p:spPr>
          <a:xfrm>
            <a:off x="400878" y="532074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4800"/>
              <a:buFont typeface="Comic Sans MS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       Move Week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Στιγμιότυπο οθόνης 2021-10-08 193611.png" id="452" name="Google Shape;45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84718" y="3687745"/>
            <a:ext cx="4760843" cy="2683565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392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0"/>
          <p:cNvSpPr txBox="1"/>
          <p:nvPr>
            <p:ph type="title"/>
          </p:nvPr>
        </p:nvSpPr>
        <p:spPr>
          <a:xfrm>
            <a:off x="417553" y="57150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2800"/>
              <a:buFont typeface="Comic Sans MS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European Mobility Week</a:t>
            </a:r>
            <a:b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243659186_6125815274159467_2509839258407590340_n.jpg" id="458" name="Google Shape;45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1818" y="662211"/>
            <a:ext cx="3835412" cy="50329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43780980_598863117817442_5175668175806782463_n.jpg" id="459" name="Google Shape;4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410" y="646044"/>
            <a:ext cx="3806686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 txBox="1"/>
          <p:nvPr>
            <p:ph type="title"/>
          </p:nvPr>
        </p:nvSpPr>
        <p:spPr>
          <a:xfrm>
            <a:off x="396910" y="5848140"/>
            <a:ext cx="8229600" cy="6214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Christmas Bazaar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5" name="Google Shape;465;p31"/>
          <p:cNvSpPr txBox="1"/>
          <p:nvPr>
            <p:ph idx="1" type="body"/>
          </p:nvPr>
        </p:nvSpPr>
        <p:spPr>
          <a:xfrm>
            <a:off x="6717322" y="802175"/>
            <a:ext cx="1884067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We sold handmade products 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such as Christmas decorationswith recycled materials, soap, jewelry </a:t>
            </a:r>
            <a:endParaRPr/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and cakes</a:t>
            </a: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CHRISTMAS BAZAAR.jpg" id="466" name="Google Shape;4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989" y="646479"/>
            <a:ext cx="6262213" cy="4940405"/>
          </a:xfrm>
          <a:prstGeom prst="rect">
            <a:avLst/>
          </a:prstGeom>
          <a:noFill/>
          <a:ln>
            <a:noFill/>
          </a:ln>
          <a:effectLst>
            <a:outerShdw sx="1000" rotWithShape="0" algn="ctr" dist="50800" sy="1000">
              <a:srgbClr val="000000"/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 txBox="1"/>
          <p:nvPr>
            <p:ph type="ctrTitle"/>
          </p:nvPr>
        </p:nvSpPr>
        <p:spPr>
          <a:xfrm>
            <a:off x="290110" y="5657647"/>
            <a:ext cx="8580000" cy="85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040"/>
              <a:buFont typeface="Calibri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Making soap with used olive oil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72" name="Google Shape;4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775" y="4059880"/>
            <a:ext cx="2541814" cy="169454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473" name="Google Shape;47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2375" y="194687"/>
            <a:ext cx="2637016" cy="175801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352"/>
              </a:srgbClr>
            </a:outerShdw>
          </a:effectLst>
        </p:spPr>
      </p:pic>
      <p:pic>
        <p:nvPicPr>
          <p:cNvPr id="474" name="Google Shape;47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591" y="266490"/>
            <a:ext cx="2440894" cy="162726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352"/>
              </a:srgbClr>
            </a:outerShdw>
          </a:effectLst>
        </p:spPr>
      </p:pic>
      <p:pic>
        <p:nvPicPr>
          <p:cNvPr id="475" name="Google Shape;47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94327">
            <a:off x="3081697" y="2065246"/>
            <a:ext cx="2440799" cy="162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7965" y="2166779"/>
            <a:ext cx="2606532" cy="173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85560" y="190084"/>
            <a:ext cx="2610802" cy="174053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352"/>
              </a:srgbClr>
            </a:outerShdw>
          </a:effectLst>
        </p:spPr>
      </p:pic>
      <p:pic>
        <p:nvPicPr>
          <p:cNvPr id="478" name="Google Shape;478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600175">
            <a:off x="5735657" y="1926525"/>
            <a:ext cx="2971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94424" y="3856769"/>
            <a:ext cx="2911974" cy="2183981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568"/>
              </a:srgbClr>
            </a:outerShdw>
          </a:effectLst>
        </p:spPr>
      </p:pic>
      <p:pic>
        <p:nvPicPr>
          <p:cNvPr id="480" name="Google Shape;480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91776" y="3740308"/>
            <a:ext cx="2728232" cy="1818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/>
          <p:nvPr>
            <p:ph type="title"/>
          </p:nvPr>
        </p:nvSpPr>
        <p:spPr>
          <a:xfrm>
            <a:off x="457200" y="5606981"/>
            <a:ext cx="8229600" cy="7312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Celebrating sustainability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6" name="Google Shape;486;p34"/>
          <p:cNvSpPr txBox="1"/>
          <p:nvPr>
            <p:ph idx="1" type="body"/>
          </p:nvPr>
        </p:nvSpPr>
        <p:spPr>
          <a:xfrm>
            <a:off x="517490" y="439794"/>
            <a:ext cx="2949191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5176" lvl="0" marL="265176" rtl="0" algn="l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We took part in the national campaign  for the 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65176" lvl="0" marL="265176" rtl="0" algn="l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b="1" i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“17 goals of sustainable development”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65176" lvl="0" marL="265176" rtl="0" algn="l">
              <a:spcBef>
                <a:spcPts val="250"/>
              </a:spcBef>
              <a:spcAft>
                <a:spcPts val="0"/>
              </a:spcAft>
              <a:buSzPts val="1440"/>
              <a:buNone/>
            </a:pPr>
            <a:b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17 στόχοι 2.jpg" id="487" name="Google Shape;48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127" y="3496828"/>
            <a:ext cx="3729510" cy="23913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7 στ'οχοι 1.jpg" id="488" name="Google Shape;48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7069" y="509630"/>
            <a:ext cx="5140580" cy="382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/>
          <p:cNvSpPr txBox="1"/>
          <p:nvPr>
            <p:ph type="title"/>
          </p:nvPr>
        </p:nvSpPr>
        <p:spPr>
          <a:xfrm>
            <a:off x="377687" y="537264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Our school at the </a:t>
            </a:r>
            <a:b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Holocaust Remembrance day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ολοκαύτωμα 2.jpg" id="494" name="Google Shape;494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635" y="927652"/>
            <a:ext cx="40386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ολοκαύτωμα 3.jpg" id="495" name="Google Shape;495;p3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2305" y="937592"/>
            <a:ext cx="41148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8817" y="1510747"/>
            <a:ext cx="5237921" cy="373711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2"/>
          <p:cNvSpPr txBox="1"/>
          <p:nvPr/>
        </p:nvSpPr>
        <p:spPr>
          <a:xfrm>
            <a:off x="2808791" y="687651"/>
            <a:ext cx="3000000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 flag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5" name="Google Shape;135;p52"/>
          <p:cNvSpPr txBox="1"/>
          <p:nvPr/>
        </p:nvSpPr>
        <p:spPr>
          <a:xfrm>
            <a:off x="423399" y="1828200"/>
            <a:ext cx="3000000" cy="24006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has </a:t>
            </a: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nine </a:t>
            </a: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horizontal </a:t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white</a:t>
            </a: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blue </a:t>
            </a: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lines </a:t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and a </a:t>
            </a: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white cross</a:t>
            </a: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</a:t>
            </a: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nine lines</a:t>
            </a: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correspond to the greek syllables</a:t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of the phrase </a:t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“freedom or death”.</a:t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8"/>
          <p:cNvSpPr/>
          <p:nvPr/>
        </p:nvSpPr>
        <p:spPr>
          <a:xfrm>
            <a:off x="542611" y="3121151"/>
            <a:ext cx="3557117" cy="27392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Being a member of the national theater network which is under the guidance of the UNHCR in Greece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1" i="1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we can become aware of human rights and develop empathy for refugees 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8"/>
          <p:cNvSpPr/>
          <p:nvPr/>
        </p:nvSpPr>
        <p:spPr>
          <a:xfrm>
            <a:off x="442127" y="5929715"/>
            <a:ext cx="82798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Theater and human rights</a:t>
            </a:r>
            <a:endParaRPr b="1" i="0" sz="2800" u="none" cap="none" strike="noStrik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θεατρικό γαλλία 2.jpg" id="502" name="Google Shape;502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44" y="475345"/>
            <a:ext cx="4117285" cy="2446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θεατρικό γαλλία 3.jpg" id="503" name="Google Shape;50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5470" y="2748879"/>
            <a:ext cx="4651513" cy="309107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8"/>
          <p:cNvSpPr/>
          <p:nvPr/>
        </p:nvSpPr>
        <p:spPr>
          <a:xfrm>
            <a:off x="4582048" y="1532319"/>
            <a:ext cx="39389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Human rights</a:t>
            </a:r>
            <a:b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through role play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                      </a:t>
            </a:r>
            <a:r>
              <a:rPr b="0" i="0" lang="en-US" sz="16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France 2018</a:t>
            </a:r>
            <a:br>
              <a:rPr b="0" i="0" lang="en-US" sz="1800" u="none" cap="none" strike="noStrike">
                <a:solidFill>
                  <a:srgbClr val="004E6D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1"/>
          <p:cNvSpPr txBox="1"/>
          <p:nvPr>
            <p:ph type="title"/>
          </p:nvPr>
        </p:nvSpPr>
        <p:spPr>
          <a:xfrm>
            <a:off x="457200" y="5747932"/>
            <a:ext cx="8234624" cy="7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Comic Sans MS"/>
              <a:buNone/>
            </a:pPr>
            <a:r>
              <a:rPr lang="en-US" sz="30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Folklore museum</a:t>
            </a:r>
            <a:endParaRPr sz="300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laografik;o paz;ari 3.jpg" id="510" name="Google Shape;510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1839" y="3269258"/>
            <a:ext cx="2289157" cy="259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2402" y="2974623"/>
            <a:ext cx="4038600" cy="269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191" y="526306"/>
            <a:ext cx="3962400" cy="264160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1"/>
          <p:cNvSpPr/>
          <p:nvPr/>
        </p:nvSpPr>
        <p:spPr>
          <a:xfrm>
            <a:off x="5104562" y="1125416"/>
            <a:ext cx="3054700" cy="1288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Workshops </a:t>
            </a:r>
            <a:r>
              <a:rPr b="1" i="1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about traditions and life in the past   </a:t>
            </a: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2"/>
          <p:cNvSpPr txBox="1"/>
          <p:nvPr>
            <p:ph type="title"/>
          </p:nvPr>
        </p:nvSpPr>
        <p:spPr>
          <a:xfrm>
            <a:off x="570775" y="2382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Georgia"/>
              <a:buNone/>
            </a:pPr>
            <a:r>
              <a:rPr b="1" lang="en-US" sz="40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European projects</a:t>
            </a:r>
            <a:endParaRPr b="1" sz="40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3"/>
          <p:cNvSpPr txBox="1"/>
          <p:nvPr>
            <p:ph type="ctrTitle"/>
          </p:nvPr>
        </p:nvSpPr>
        <p:spPr>
          <a:xfrm>
            <a:off x="685800" y="381000"/>
            <a:ext cx="7772400" cy="9366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omic Sans MS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Erasmus days 2019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4" name="Google Shape;524;p43"/>
          <p:cNvSpPr txBox="1"/>
          <p:nvPr>
            <p:ph idx="1" type="subTitle"/>
          </p:nvPr>
        </p:nvSpPr>
        <p:spPr>
          <a:xfrm>
            <a:off x="685800" y="1379973"/>
            <a:ext cx="7772400" cy="20163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7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During the ‘European Erasmus days 2019’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our school organized an event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for all the schools of our region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that implement Erasmus+ projects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25" name="Google Shape;52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138" y="3617843"/>
            <a:ext cx="3240158" cy="272912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pic>
        <p:nvPicPr>
          <p:cNvPr descr="https://lh4.googleusercontent.com/BSLQvHBC2InJ34LFjkuZvkg9ao4eRFSZkE_r4P5_nXX6pq_FzAUNHln-e3Qq7emNd67c4q4yUNX7Q9Ry5MdQLVN0yKs_I2FC2G6GBGfCXercIUW1gaA628vmOORtPkI8qr6juVuByUg" id="526" name="Google Shape;52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8111" y="3588026"/>
            <a:ext cx="4709420" cy="284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4412" y="1477107"/>
            <a:ext cx="21463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4"/>
          <p:cNvSpPr txBox="1"/>
          <p:nvPr>
            <p:ph type="ctrTitle"/>
          </p:nvPr>
        </p:nvSpPr>
        <p:spPr>
          <a:xfrm>
            <a:off x="533400" y="685800"/>
            <a:ext cx="7467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4A838"/>
              </a:buClr>
              <a:buSzPct val="262226"/>
              <a:buFont typeface="Calibri"/>
              <a:buNone/>
            </a:pPr>
            <a:br>
              <a:rPr lang="en-US">
                <a:solidFill>
                  <a:srgbClr val="54A838"/>
                </a:solidFill>
              </a:rPr>
            </a:br>
            <a:r>
              <a:rPr lang="en-US" sz="31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e-Twinning projects</a:t>
            </a:r>
            <a:br>
              <a:rPr lang="en-US">
                <a:solidFill>
                  <a:srgbClr val="54A838"/>
                </a:solidFill>
              </a:rPr>
            </a:br>
            <a:endParaRPr sz="3100"/>
          </a:p>
        </p:txBody>
      </p:sp>
      <p:sp>
        <p:nvSpPr>
          <p:cNvPr id="533" name="Google Shape;533;p44"/>
          <p:cNvSpPr txBox="1"/>
          <p:nvPr>
            <p:ph idx="1" type="subTitle"/>
          </p:nvPr>
        </p:nvSpPr>
        <p:spPr>
          <a:xfrm>
            <a:off x="640582" y="1282003"/>
            <a:ext cx="7729695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2015-17: A la recherche des traces de la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civilisation grecque ancienne dans la langue et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la société grecque et française d'aujourd'hui.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2017-19: La nouvelle Odyssée/ Η νέα Οδύσσεια 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2018-20: STEPS to Tolerance for European Pupils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2019-21: Erasmus plus 2019-2021 "Our hands and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minds to become an active and responsible tourist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looking forward to promoting our own regions in the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future"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2019-21: Let's go increase skills of 21st century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rPr b="1"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2020-2022: Ma vie, ta vie, notre vie….</a:t>
            </a:r>
            <a:endParaRPr b="1"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sz="2300"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34" name="Google Shape;534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36" y="485671"/>
            <a:ext cx="1314450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5"/>
          <p:cNvSpPr txBox="1"/>
          <p:nvPr>
            <p:ph type="title"/>
          </p:nvPr>
        </p:nvSpPr>
        <p:spPr>
          <a:xfrm>
            <a:off x="324896" y="346182"/>
            <a:ext cx="82296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4E6C"/>
              </a:buClr>
              <a:buSzPts val="3600"/>
              <a:buFont typeface="Comic Sans MS"/>
              <a:buNone/>
            </a:pPr>
            <a:r>
              <a:rPr lang="en-US">
                <a:solidFill>
                  <a:srgbClr val="004E6C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Erasmus+ projects</a:t>
            </a:r>
            <a:endParaRPr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0" name="Google Shape;540;p45"/>
          <p:cNvSpPr txBox="1"/>
          <p:nvPr>
            <p:ph idx="1" type="body"/>
          </p:nvPr>
        </p:nvSpPr>
        <p:spPr>
          <a:xfrm>
            <a:off x="657725" y="1414020"/>
            <a:ext cx="7642213" cy="52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6370" lvl="0" marL="274320" rtl="0" algn="l"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580"/>
              <a:buFont typeface="Constantia"/>
              <a:buChar char="⚫"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2017-19:De la Grèce à la France, le voyage dans tous ses  états : voyager pour se découvrir soi-même, pour rencontrer les autres, pour travailler, pour sauver sa vie.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               France-Greece 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66370" lvl="0" marL="274320" rtl="0" algn="l">
              <a:spcBef>
                <a:spcPts val="480"/>
              </a:spcBef>
              <a:spcAft>
                <a:spcPts val="0"/>
              </a:spcAft>
              <a:buClr>
                <a:srgbClr val="21B2C8"/>
              </a:buClr>
              <a:buSzPts val="580"/>
              <a:buFont typeface="Constantia"/>
              <a:buChar char="⚫"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2018-20: STEPS to Tolerance for European Pupils 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               Romania, Italy, Lithuania, Spain, Portugal, Greece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66370" lvl="0" marL="274320" rtl="0" algn="l">
              <a:spcBef>
                <a:spcPts val="480"/>
              </a:spcBef>
              <a:spcAft>
                <a:spcPts val="0"/>
              </a:spcAft>
              <a:buClr>
                <a:srgbClr val="21B2C8"/>
              </a:buClr>
              <a:buSzPts val="580"/>
              <a:buFont typeface="Constantia"/>
              <a:buChar char="⚫"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2018-20: Over water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               France, Bulgaria, Italy, Lithuania, Greece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66370" lvl="0" marL="274320" rtl="0" algn="l">
              <a:spcBef>
                <a:spcPts val="480"/>
              </a:spcBef>
              <a:spcAft>
                <a:spcPts val="0"/>
              </a:spcAft>
              <a:buClr>
                <a:srgbClr val="21B2C8"/>
              </a:buClr>
              <a:buSzPts val="580"/>
              <a:buFont typeface="Constantia"/>
              <a:buChar char="⚫"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2019-21: We eat healthily, we live happily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None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               Portugal, Turkey, Italy, Greece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166370" lvl="0" marL="274320" rtl="0" algn="l">
              <a:spcBef>
                <a:spcPts val="480"/>
              </a:spcBef>
              <a:spcAft>
                <a:spcPts val="0"/>
              </a:spcAft>
              <a:buClr>
                <a:srgbClr val="21B2C8"/>
              </a:buClr>
              <a:buSzPts val="580"/>
              <a:buFont typeface="Constantia"/>
              <a:buChar char="⚫"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2019-21: Connection of health and daily routines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None/>
            </a:pPr>
            <a:r>
              <a:rPr b="1" lang="en-US" sz="180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            United Kingdom, Poland, Romania, Turkey, Greece</a:t>
            </a:r>
            <a:endParaRPr b="1" sz="1800">
              <a:solidFill>
                <a:srgbClr val="00206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None/>
            </a:pPr>
            <a:r>
              <a:rPr lang="en-US" sz="2000">
                <a:solidFill>
                  <a:srgbClr val="54A838"/>
                </a:solidFill>
              </a:rPr>
              <a:t>                       </a:t>
            </a:r>
            <a:endParaRPr/>
          </a:p>
        </p:txBody>
      </p:sp>
      <p:pic>
        <p:nvPicPr>
          <p:cNvPr id="541" name="Google Shape;54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2996" y="492654"/>
            <a:ext cx="2857500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6"/>
          <p:cNvSpPr txBox="1"/>
          <p:nvPr/>
        </p:nvSpPr>
        <p:spPr>
          <a:xfrm>
            <a:off x="228600" y="3962400"/>
            <a:ext cx="8534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6"/>
          <p:cNvSpPr txBox="1"/>
          <p:nvPr/>
        </p:nvSpPr>
        <p:spPr>
          <a:xfrm>
            <a:off x="304800" y="1143000"/>
            <a:ext cx="8458200" cy="4878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1200"/>
              <a:buFont typeface="Constantia"/>
              <a:buChar char="●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2019-21: Let's go increase skills of 21</a:t>
            </a:r>
            <a:r>
              <a:rPr b="1" baseline="30000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st </a:t>
            </a: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century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onstantia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        Czech Republic, Portugal, Turkey, Italy, Greece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2400"/>
              <a:buFont typeface="Constantia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2020-21: Eco Life for Eco Environment for European 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Citizens-4EU                           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Romania, Portugal, Spain, Turkey, Greece                     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24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2020-22: Garden of Cultures in Europe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    Germany, Estonia, Spain, Greece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24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2020-21: Save the nature, save the future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   Greece, Romania, Turkey, Portugal, Czech Republic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24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2020-21: Inspire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   Italy, Romania, Estonia, Portugal, Greece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24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2019-2022: Our hands and minds to become an active and      responsible tourist looking forward to promoting our own regions in the future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                   Poland, Greece, Latvia, Romania, Turkey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8" name="Google Shape;54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201" y="5960447"/>
            <a:ext cx="3233198" cy="592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 txBox="1"/>
          <p:nvPr>
            <p:ph idx="1" type="subTitle"/>
          </p:nvPr>
        </p:nvSpPr>
        <p:spPr>
          <a:xfrm>
            <a:off x="381000" y="1779588"/>
            <a:ext cx="83820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sz="2400">
              <a:solidFill>
                <a:srgbClr val="21B2C8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t/>
            </a:r>
            <a:endParaRPr sz="2400">
              <a:solidFill>
                <a:srgbClr val="21B2C8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r"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rPr lang="en-US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We enjoy working together!!!</a:t>
            </a:r>
            <a:endParaRPr b="1"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r">
              <a:spcBef>
                <a:spcPts val="52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/>
          </a:p>
        </p:txBody>
      </p:sp>
      <p:pic>
        <p:nvPicPr>
          <p:cNvPr id="554" name="Google Shape;5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2668" y="5637124"/>
            <a:ext cx="4069583" cy="79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7949" y="555800"/>
            <a:ext cx="4650276" cy="5344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3"/>
          <p:cNvSpPr txBox="1"/>
          <p:nvPr/>
        </p:nvSpPr>
        <p:spPr>
          <a:xfrm>
            <a:off x="422331" y="1142208"/>
            <a:ext cx="3205452" cy="7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b="1" i="0" lang="en-US" sz="2800" u="none" cap="none" strike="noStrik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Athena - Athens</a:t>
            </a:r>
            <a:endParaRPr b="1" i="0" sz="2800" u="none" cap="none" strike="noStrike">
              <a:solidFill>
                <a:srgbClr val="0070C0"/>
              </a:solidFill>
              <a:highlight>
                <a:srgbClr val="EFEFE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sng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2" name="Google Shape;142;p53"/>
          <p:cNvSpPr txBox="1"/>
          <p:nvPr>
            <p:ph type="title"/>
          </p:nvPr>
        </p:nvSpPr>
        <p:spPr>
          <a:xfrm>
            <a:off x="701702" y="2097156"/>
            <a:ext cx="2627907" cy="12125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Georgia"/>
              <a:buNone/>
            </a:pP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is the capital city </a:t>
            </a: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US" sz="1800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of Greece</a:t>
            </a:r>
            <a:endParaRPr sz="1800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4"/>
          <p:cNvSpPr txBox="1"/>
          <p:nvPr>
            <p:ph type="title"/>
          </p:nvPr>
        </p:nvSpPr>
        <p:spPr>
          <a:xfrm>
            <a:off x="440243" y="-729004"/>
            <a:ext cx="8184000" cy="264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Font typeface="Verdana"/>
              <a:buNone/>
            </a:pPr>
            <a:r>
              <a:t/>
            </a:r>
            <a:endParaRPr sz="1800">
              <a:solidFill>
                <a:srgbClr val="202124"/>
              </a:solidFill>
              <a:highlight>
                <a:srgbClr val="F8F9FA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8" name="Google Shape;14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313" y="516835"/>
            <a:ext cx="5536096" cy="53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4"/>
          <p:cNvSpPr/>
          <p:nvPr/>
        </p:nvSpPr>
        <p:spPr>
          <a:xfrm>
            <a:off x="417444" y="5872442"/>
            <a:ext cx="82693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highlight>
                  <a:srgbClr val="F8F9FA"/>
                </a:highlight>
                <a:latin typeface="Georgia"/>
                <a:ea typeface="Georgia"/>
                <a:cs typeface="Georgia"/>
                <a:sym typeface="Georgia"/>
              </a:rPr>
              <a:t>The goddess Athena  fought against Poseidon  for the privilege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highlight>
                  <a:srgbClr val="F8F9FA"/>
                </a:highlight>
                <a:latin typeface="Georgia"/>
                <a:ea typeface="Georgia"/>
                <a:cs typeface="Georgia"/>
                <a:sym typeface="Georgia"/>
              </a:rPr>
              <a:t>  to protect the city.</a:t>
            </a:r>
            <a:endParaRPr b="1" i="0" sz="1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8353" y="487018"/>
            <a:ext cx="5308569" cy="529178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5"/>
          <p:cNvSpPr txBox="1"/>
          <p:nvPr/>
        </p:nvSpPr>
        <p:spPr>
          <a:xfrm>
            <a:off x="725557" y="1282149"/>
            <a:ext cx="24748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5"/>
          <p:cNvSpPr/>
          <p:nvPr/>
        </p:nvSpPr>
        <p:spPr>
          <a:xfrm>
            <a:off x="417444" y="2007729"/>
            <a:ext cx="2912164" cy="170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To  honor her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Athenians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built the Acropolis and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the Parthenon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6"/>
          <p:cNvSpPr txBox="1"/>
          <p:nvPr>
            <p:ph type="title"/>
          </p:nvPr>
        </p:nvSpPr>
        <p:spPr>
          <a:xfrm>
            <a:off x="2327351" y="723866"/>
            <a:ext cx="40611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2800"/>
              <a:buFont typeface="Georgia"/>
              <a:buNone/>
            </a:pPr>
            <a:r>
              <a:rPr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The </a:t>
            </a:r>
            <a:r>
              <a:rPr b="1" lang="en-US" sz="2800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Olympic Games </a:t>
            </a:r>
            <a:endParaRPr b="1" sz="2800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2" name="Google Shape;162;p56"/>
          <p:cNvSpPr txBox="1"/>
          <p:nvPr/>
        </p:nvSpPr>
        <p:spPr>
          <a:xfrm>
            <a:off x="85050" y="1356967"/>
            <a:ext cx="4946400" cy="47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highlight>
                <a:srgbClr val="F8F9FA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3" name="Google Shape;16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1757" y="1620313"/>
            <a:ext cx="4094921" cy="30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6"/>
          <p:cNvSpPr/>
          <p:nvPr/>
        </p:nvSpPr>
        <p:spPr>
          <a:xfrm>
            <a:off x="477078" y="1966077"/>
            <a:ext cx="4263887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The ancient Olympic Games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were Pan-Hellenic Games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of Ancient Greece.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They were held in honor of Zeus,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every four years, in Olympia,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from 776 BC until 393 AD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Georgia"/>
                <a:ea typeface="Georgia"/>
                <a:cs typeface="Georgia"/>
                <a:sym typeface="Georgia"/>
              </a:rPr>
              <a:t> The first  Modern Olympic Games were held in Athens in 1896.</a:t>
            </a:r>
            <a:endParaRPr b="1" i="0" sz="1800" u="none" cap="none" strike="noStrike">
              <a:solidFill>
                <a:srgbClr val="00206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Άποψη">
  <a:themeElements>
    <a:clrScheme name="Άποψη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2018-11-05T19:14:55Z</dcterms:created>
  <dc:creator>IOANNA</dc:creator>
</cp:coreProperties>
</file>